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44"/>
  </p:notesMasterIdLst>
  <p:sldIdLst>
    <p:sldId id="361" r:id="rId4"/>
    <p:sldId id="312" r:id="rId5"/>
    <p:sldId id="360" r:id="rId6"/>
    <p:sldId id="380" r:id="rId7"/>
    <p:sldId id="388" r:id="rId8"/>
    <p:sldId id="389" r:id="rId9"/>
    <p:sldId id="390" r:id="rId10"/>
    <p:sldId id="391" r:id="rId11"/>
    <p:sldId id="396" r:id="rId12"/>
    <p:sldId id="406" r:id="rId13"/>
    <p:sldId id="407" r:id="rId14"/>
    <p:sldId id="408" r:id="rId15"/>
    <p:sldId id="409" r:id="rId16"/>
    <p:sldId id="410" r:id="rId17"/>
    <p:sldId id="397" r:id="rId18"/>
    <p:sldId id="394" r:id="rId19"/>
    <p:sldId id="411" r:id="rId20"/>
    <p:sldId id="412" r:id="rId21"/>
    <p:sldId id="413" r:id="rId22"/>
    <p:sldId id="414" r:id="rId23"/>
    <p:sldId id="417" r:id="rId24"/>
    <p:sldId id="416" r:id="rId25"/>
    <p:sldId id="384" r:id="rId26"/>
    <p:sldId id="415" r:id="rId27"/>
    <p:sldId id="393" r:id="rId28"/>
    <p:sldId id="395" r:id="rId29"/>
    <p:sldId id="392" r:id="rId30"/>
    <p:sldId id="399" r:id="rId31"/>
    <p:sldId id="400" r:id="rId32"/>
    <p:sldId id="347" r:id="rId33"/>
    <p:sldId id="401" r:id="rId34"/>
    <p:sldId id="402" r:id="rId35"/>
    <p:sldId id="420" r:id="rId36"/>
    <p:sldId id="421" r:id="rId37"/>
    <p:sldId id="422" r:id="rId38"/>
    <p:sldId id="377" r:id="rId39"/>
    <p:sldId id="378" r:id="rId40"/>
    <p:sldId id="379" r:id="rId41"/>
    <p:sldId id="419" r:id="rId42"/>
    <p:sldId id="41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9" d="100"/>
          <a:sy n="79" d="100"/>
        </p:scale>
        <p:origin x="188" y="64"/>
      </p:cViewPr>
      <p:guideLst>
        <p:guide orient="horz" pos="2137"/>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8:54:31.821"/>
    </inkml:context>
    <inkml:brush xml:id="br0">
      <inkml:brushProperty name="width" value="0.1" units="cm"/>
      <inkml:brushProperty name="height" value="0.1" units="cm"/>
      <inkml:brushProperty name="color" value="#5B2D90"/>
    </inkml:brush>
  </inkml:definitions>
  <inkml:trace contextRef="#ctx0" brushRef="#br0">0 0 24575,'5'0'0,"10"0"0,12 0 0,11 0 0,7 0 0,11 0 0,8 0 0,12 0 0,7 0 0,2 0 0,-3 0 0,-7 0 0,-3 0 0,1 0 0,-4 0 0,-4 0 0,-13 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8:55:27.618"/>
    </inkml:context>
    <inkml:brush xml:id="br0">
      <inkml:brushProperty name="width" value="0.1" units="cm"/>
      <inkml:brushProperty name="height" value="0.1" units="cm"/>
      <inkml:brushProperty name="color" value="#5B2D90"/>
    </inkml:brush>
  </inkml:definitions>
  <inkml:trace contextRef="#ctx0" brushRef="#br0">0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09:54:40.8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0 436,'2'-1,"0"1,-1-1,1 0,0 0,-1 1,1-1,0 1,0-1,0 1,-1 0,1 0,0-1,0 2,0-1,0 0,0 0,-1 0,1 1,0-1,0 1,0 0,-1-1,3 2,-1 0,-1 1,0-1,0 0,0 1,0-1,-1 1,1-1,-1 1,1 0,-1 0,0 0,0 0,0 0,0 3,7 37,-3-1,-1 1,-3 1,-3 43,1-20,-1 20,-1-28,11 106,-8-163,6 32,-5-32,-1 0,1-1,-1 1,1-1,-1 1,1 0,0-1,0 1,0-1,0 0,0 1,0-1,0 0,0 0,2 2,-2-3,-1 0,1 0,0 0,-1 0,1 0,0 0,0 0,-1 0,1 0,0 0,-1 0,1 0,0-1,-1 1,1 0,-1-1,1 1,0 0,-1-1,1 1,-1-1,1 1,-1 0,1-1,-1 0,0 1,1-1,-1 1,1-2,13-21,-13 20,33-67,42-129,4-83,-40 137,20-128,-48 208,-10 55,11-44,-12 51,0 0,0 0,0 0,1 0,-1 1,1-1,0 0,0 1,0-1,0 1,0 0,0 0,1 0,2-3,-4 5,0 0,0-1,0 1,-1 0,1 0,0 0,0 0,0-1,0 1,0 0,0 0,0 1,-1-1,1 0,0 0,0 0,0 1,0-1,0 0,-1 1,1-1,0 1,0-1,0 1,-1-1,1 1,0-1,-1 1,1 0,-1-1,1 1,-1 0,1 0,-1-1,1 1,-1 0,0 0,1 0,-1 0,0 0,12 39,-4 20,-4 1,-1 0,-7 63,1-21,1-50,1-27,0-1,1 0,2 1,5 25,-7-48,1 1,1-1,-1 0,0 0,1 0,-1 0,1-1,0 1,4 5,-6-8,1 0,-1 1,0-1,0 0,1 0,-1 0,0 1,0-1,1 0,-1 0,0 0,0 0,1 0,-1 1,0-1,1 0,-1 0,0 0,1 0,-1 0,0 0,1 0,-1 0,0 0,1 0,-1 0,0 0,0 0,1-1,-1 1,0 0,1 0,-1 0,0 0,1-2,0 1,0 0,-1 0,1-1,-1 1,1 0,-1 0,0-1,1 1,-1 0,0-1,0 1,0-3,0-19,0 1,-2-1,-1 0,-6-25,1 18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8T09:54:41.83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12,'0'0,"0"-1,1 0,-1 1,0-1,1 0,-1 1,0-1,1 1,-1-1,1 0,-1 1,1-1,-1 1,1 0,-1-1,1 1,0-1,-1 1,1 0,0-1,-1 1,1 0,0 0,-1 0,1-1,0 1,0 0,-1 0,1 0,0 0,-1 0,1 0,1 1,26 1,29 10,28 5,-64-15,0 1,0 1,0 1,-1 0,26 12,-31-12,0 1,1-2,-1 0,21 2,-17-3,0 0,21 8,29 10,-36-13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9:54:52.431"/>
    </inkml:context>
    <inkml:brush xml:id="br0">
      <inkml:brushProperty name="width" value="0.35" units="cm"/>
      <inkml:brushProperty name="height" value="0.35" units="cm"/>
      <inkml:brushProperty name="color" value="#FFFFFF"/>
    </inkml:brush>
  </inkml:definitions>
  <inkml:trace contextRef="#ctx0" brushRef="#br0">240 812 24575,'2'-13'0,"0"0"0,1 0 0,0 0 0,0 0 0,2 1 0,0 0 0,9-18 0,2-6 0,6-28 0,26-131 0,-33 126 0,-13 60 0,0 0 0,0-1 0,-1 1 0,0 0 0,-1-1 0,-1-11 0,1 18 0,-1 0 0,1 1 0,-1-1 0,0 0 0,0 1 0,0-1 0,0 1 0,-1-1 0,1 1 0,-1-1 0,1 1 0,-1 0 0,0 0 0,0 0 0,0 0 0,0 0 0,0 0 0,0 1 0,-1-1 0,1 1 0,-1-1 0,1 1 0,-1 0 0,1 0 0,-4-1 0,-4-1 0,1 1 0,-1-1 0,0 2 0,0 0 0,0 0 0,0 1 0,0 0 0,0 0 0,0 1 0,0 1 0,0-1 0,1 2 0,-1-1 0,0 1 0,1 1 0,-17 9 0,18-9 0,0 1 0,1 0 0,0 0 0,0 1 0,0 0 0,1 0 0,0 0 0,0 1 0,0 0 0,1 0 0,0 1 0,1-1 0,-1 1 0,2 0 0,-1 1 0,1-1 0,0 0 0,1 1 0,-2 11 0,-1 58 0,5-64 0,0 1 0,0-1 0,-2 1 0,0-1 0,0 0 0,-2 0 0,-7 24 0,3-30 0,2-13 0,-1-18 0,6 13 0,1 0 0,0 0 0,0 0 0,1 0 0,0 0 0,1 1 0,0-1 0,1 0 0,-1 1 0,2-1 0,6-13 0,7-9 0,41-56 0,-36 56 0,-17 25 0,-1 1 0,1 0 0,1 0 0,-1 0 0,1 0 0,0 1 0,0 0 0,1 0 0,-1 1 0,1 0 0,0 0 0,1 1 0,-1 0 0,0 0 0,1 0 0,0 1 0,-1 0 0,16-1 0,-20 3 0,0 0 0,0 0 0,-1 1 0,1 0 0,0-1 0,0 1 0,0 0 0,0 0 0,0 1 0,-1-1 0,1 0 0,-1 1 0,1 0 0,-1 0 0,0 0 0,1 0 0,-1 0 0,0 0 0,0 0 0,0 1 0,-1-1 0,1 1 0,0-1 0,-1 1 0,2 3 0,3 9 0,0 0 0,0 0 0,4 21 0,-9-32 0,12 53 0,-7-29 0,0-1 0,2 1 0,1-1 0,15 31 0,-22-55 0,0 1 0,0-1 0,0 0 0,0 0 0,1 0 0,-1 0 0,1 0 0,0 0 0,0-1 0,0 1 0,0-1 0,0 0 0,1 0 0,-1 0 0,0 0 0,1-1 0,0 1 0,5 1 0,-6-3 0,1 0 0,-1 0 0,1 0 0,0 0 0,-1 0 0,1-1 0,-1 1 0,1-1 0,-1 0 0,0 0 0,1 0 0,-1-1 0,0 1 0,0-1 0,0 0 0,0 0 0,0 0 0,0 0 0,0 0 0,2-4 0,5-4 0,-1 0 0,0-1 0,-1 0 0,0 0 0,9-18 0,25-65 0,-29 61 0,22-39 0,-32 67 0,-1 1 0,1-1 0,0 1 0,0-1 0,0 1 0,1 0 0,-1 0 0,1 1 0,0-1 0,7-4 0,-10 8 0,0-1 0,0 1 0,-1 0 0,1 0 0,0 0 0,0 0 0,0 0 0,-1 0 0,1 0 0,0 0 0,0 0 0,0 0 0,-1 1 0,1-1 0,0 0 0,0 0 0,-1 1 0,1-1 0,0 1 0,0-1 0,-1 0 0,1 1 0,0-1 0,-1 1 0,1 0 0,-1-1 0,1 1 0,-1-1 0,1 1 0,-1 0 0,1 0 0,-1-1 0,0 1 0,1 0 0,-1-1 0,0 1 0,0 0 0,1 0 0,-1 0 0,0 0 0,6 33 0,-6-32 0,0 0 0,0 0 0,0 0 0,0 0 0,0 0 0,-1 0 0,1 0 0,-1 0 0,1 0 0,-1-1 0,1 1 0,-1 0 0,0 0 0,0 0 0,0-1 0,0 1 0,0 0 0,-1-1 0,1 1 0,0-1 0,-1 0 0,1 1 0,-1-1 0,1 0 0,-1 0 0,1 0 0,-1 0 0,0 0 0,0 0 0,0-1 0,1 1 0,-1 0 0,0-1 0,-3 1 0,0-1 0,0 0 0,0 0 0,0 0 0,0-1 0,0 0 0,0 0 0,0 0 0,0-1 0,0 1 0,1-1 0,-1 0 0,-5-4 0,-15-11 0,1-1 0,0-2 0,1 0 0,-22-27 0,-2 0 0,4 2 0,28 28 0,-1 0 0,-1 1 0,0 1 0,-36-24 0,51 38 0,0 0 0,0 0 0,0 0 0,0 1 0,0-1 0,-1 0 0,1 1 0,0 0 0,0-1 0,0 1 0,-1 0 0,1 0 0,0 0 0,0 0 0,-1 1 0,1-1 0,0 1 0,-3 0 0,1 1 0,0 0 0,0 0 0,0 0 0,1 1 0,-1-1 0,1 1 0,-1 0 0,1 0 0,-3 3 0,-2 4 0,1 0 0,0 0 0,1 0 0,0 1 0,-9 22 0,7-7 0,1 0 0,2 0 0,0 1 0,1 0 0,2 0 0,1 0 0,5 52 0,-4-76 17,0 0-1,1-1 0,-1 1 0,1-1 1,-1 1-1,1-1 0,0 0 0,0 1 1,0-1-1,1 0 0,-1 1 0,1-1 1,-1 0-1,1 0 0,-1 0 0,1 0 1,0-1-1,0 1 0,0 0 0,3 1 1,0-1-207,0 1 0,0-1 1,0 0-1,1-1 0,-1 1 1,1-1-1,-1 0 1,7 0-1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9:55:23.073"/>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9:57:12.499"/>
    </inkml:context>
    <inkml:brush xml:id="br0">
      <inkml:brushProperty name="width" value="0.35" units="cm"/>
      <inkml:brushProperty name="height" value="0.35" units="cm"/>
      <inkml:brushProperty name="color" value="#FFFFFF"/>
    </inkml:brush>
  </inkml:definitions>
  <inkml:trace contextRef="#ctx0" brushRef="#br0">1302 831 24575,'3'-1'0,"0"1"0,0 0 0,-1-1 0,1 0 0,0 0 0,-1 0 0,1 0 0,0 0 0,-1 0 0,1-1 0,-1 1 0,0-1 0,0 0 0,1 1 0,-1-1 0,0 0 0,0 0 0,-1-1 0,1 1 0,0 0 0,-1-1 0,2-2 0,4-8 0,0-1 0,-1 1 0,4-16 0,-1 5 0,-1 2 0,1 0 0,1 1 0,1 0 0,1 1 0,16-20 0,-27 38 0,0 1 0,1-1 0,-1 1 0,0-1 0,1 1 0,0-1 0,-1 1 0,1 0 0,0 0 0,-1 0 0,1 0 0,0 0 0,0 0 0,0 1 0,0-1 0,0 0 0,0 1 0,3-1 0,-3 2 0,-1-1 0,1 1 0,-1-1 0,0 1 0,1-1 0,-1 1 0,0 0 0,0 0 0,1-1 0,-1 1 0,0 0 0,0 0 0,0 0 0,0 1 0,0-1 0,0 0 0,0 0 0,-1 0 0,1 1 0,0-1 0,-1 0 0,1 1 0,-1-1 0,1 1 0,0 1 0,3 15 0,0-1 0,-1 1 0,-1 0 0,1 24 0,0 10 0,33 222 0,-33-256 0,0 0 0,1 0 0,1 0 0,0 0 0,9 17 0,-12-30 0,1 1 0,0-1 0,0 0 0,1 0 0,-1 0 0,1-1 0,0 1 0,0-1 0,1 0 0,-1 0 0,1 0 0,0-1 0,0 1 0,0-1 0,0-1 0,1 1 0,-1-1 0,1 0 0,6 2 0,21 1 0,-1-1 0,1-2 0,0-1 0,45-5 0,-19 1 0,-25 2 0,23 0 0,1-3 0,95-17 0,-138 18 0,0-1 0,0-1 0,0 0 0,0-1 0,-1-1 0,0 0 0,0 0 0,-1-2 0,0 0 0,0 0 0,-1-1 0,0-1 0,-1 0 0,18-22 0,-26 28 0,0 1 0,0-1 0,0 1 0,-1-1 0,0 0 0,0 0 0,0 0 0,-1 0 0,1 0 0,0-7 0,-2 9 0,0 0 0,0 1 0,-1-1 0,1 0 0,0 0 0,-1 0 0,0 1 0,1-1 0,-1 0 0,0 1 0,-1-1 0,1 1 0,0-1 0,-1 1 0,1-1 0,-1 1 0,0 0 0,0 0 0,0 0 0,-4-3 0,-9-7 0,-2 2 0,1 0 0,-2 1 0,1 0 0,-1 2 0,-24-8 0,17 6 0,1 0 0,-25-15 0,48 24 0,1 0 0,0 0 0,0 0 0,-1 0 0,1 0 0,0 0 0,0 0 0,-1-1 0,1 1 0,0 0 0,0 0 0,-1 0 0,1 0 0,0-1 0,0 1 0,0 0 0,-1 0 0,1 0 0,0-1 0,0 1 0,0 0 0,0 0 0,0-1 0,0 1 0,-1 0 0,1 0 0,0-1 0,0 1 0,0 0 0,0 0 0,0-1 0,0 1 0,0 0 0,0 0 0,0-1 0,10-4 0,18 2 0,-28 3 0,331-1-467,-176 3 38,1553-1-5229,-1114-2 6234,-1170 1 2695,-293 0-6436,160 0 1096,657 0 2040,-277-4-9,238-2 13,-139-25 1,216 28 12,-1 1 1,0-1-1,0-1 1,0 0 0,1-1-1,-25-12 1,30 7 515,13 4-225,19-1 53,31 1 443,0 3 0,67 4 1,-55 0-637,283 1 2336,466-1-2922,-897 15 1135,-523 18-1955,565-34 1218,-1258 43-3781,227-5 487,938-35 2754,-147 15-1049,222-6 2293,47-7-163,11-5-482,0 0 0,0 0 0,0 0 1,0 0-1,0 0 0,0 0 0,0 0 1,0 0-1,0 1 0,0-1 0,0 0 1,0 0-1,0 0 0,0 0 0,0 0 1,0 0-1,0 0 0,0 1 0,0-1 1,0 0-1,0 0 0,0 0 0,0 0 1,0 0-1,0 0 0,0 0 0,0 1 0,0-1 1,0 0-1,0 0 0,0 0 0,0 0 1,0 0 30,1 1-31,-1-1 0,0 0 0,0 0 1,0 0-1,0 0 0,0 0 0,0 0 1,0 0-1,0 0 0,1 0 0,7 3 199,0-1 0,1 0 0,-1 0 0,1-1 0,-1 0 0,1-1 0,11 0 0,1 1 85,617 3 5078,-380-6-4190,2054 2-4997,-2299-1 4864,-28-2-365,9 2-474,-28-4 584,0-2 0,-51-18-1,71 20-583,1 0 0,-1-2 0,1 1 0,0-2 0,0 0 0,1 0 0,0-1 0,-17-17 0,24 21-210,1 0 0,0 0 0,0-1 0,0 1 0,0-1 0,1 0 0,0-1 0,1 1 0,-1 0 0,1-1 0,0 1 0,1-1 0,-2-13 0,3 12 0,0-1 0,1 1 0,-1-1 0,2 1 0,-1-1 0,1 1 0,1 0 0,-1-1 0,2 1 0,3-8 0,0 3 0,0 1 0,1 0 0,1 0 0,0 1 0,1 0 0,-1 1 0,2-1 0,0 2 0,0 0 0,1 0 0,0 1 0,23-12 0,18 0 0,1 1 0,63-12 0,-36 11 0,-76 17 0,-9 1 0,-15 1 0,-504 1-888,229 3 517,228-2 371,23 1 0,0-3 0,0 0 0,-83-16 0,118 15 0,1-1 0,-1 1 0,1-1 0,-10-6 0,16 9 0,-1-1 0,1 0 0,-1 0 0,1 0 0,0-1 0,-1 1 0,1 0 0,0 0 0,0-1 0,0 1 0,-1-3 0,1 3 0,1 0 0,0 0 0,0 1 0,0-1 0,0 0 0,0 0 0,-1 0 0,2 1 0,-1-1 0,0 0 0,0 0 0,0 0 0,0 0 0,0 1 0,1-1 0,-1 0 0,0 0 0,1 1 0,-1-1 0,0 0 0,1 0 0,-1 1 0,1-1 0,-1 1 0,2-2 0,1-1 40,1 0-1,-1 0 1,1 1-1,0-1 1,0 1-1,0 0 1,0 0 0,0 0-1,1 0 1,-1 1-1,9-2 1,57-6 652,-46 7-600,44-6-92,71-6 0,-107 15 0,-32-1 0,0 0 0,1-1 0,-1 1 0,0 0 0,1 0 0,-1 0 0,0 0 0,0 0 0,1 0 0,-1 1 0,0-1 0,1 0 0,-1 0 0,0 0 0,1 0 0,-1 0 0,0 0 0,0 0 0,1 1 0,-1-1 0,0 0 0,0 0 0,1 0 0,-1 1 0,0-1 0,0 0 0,0 0 0,0 0 0,1 1 0,-1-1 0,0 0 0,0 0 0,0 1 0,0-1 0,0 0 0,0 1 0,1-1 0,-1 0 0,0 1 0,0-1 0,0 0 0,0 0 0,0 1 0,0-1 0,0 0 0,0 1 0,-1-1 0,1 0 0,0 0 0,0 1 0,0-1 0,0 0 0,0 1 0,0-1 0,-1 0 0,1 0 0,0 1 0,0-1 0,0 0 0,0 0 0,-1 0 0,1 1 0,0-1 0,0 0 0,-1 0 0,1 0 0,0 0 0,-1 1 0,-24 16 0,-12 3-147,-2-2-1,0-2 1,0-1-1,-67 14 1,-179 20-1082,-307-9-1149,-3-37 150,520-3 1919,-107 0-437,-316-7-1466,690 7 4736,-76-1-2369,465 1 3478,780 0-7339,-706 0 8901,-608 3-4731,-1 1 0,66 16 0,55 5 182,-94-21-646,66 5 0,-18 3 0,48 8 0,105 20-224,-169-28 28,184 46 0,-199-29 196,57 14 0,-119-36 0,1-2 0,-1-1 0,39 0 0,-16-4 58,8 0 221,99 12 0,-143-10-279,5 0 0,0 2 0,0 0 0,0 1 0,0 1 0,33 15 0,-51-20 0,-1-1 0,0 1 0,1 0 0,-1-1 0,0 1 0,1 0 0,-1 0 0,0 0 0,0 0 0,0 0 0,0 1 0,0-1 0,0 0 0,0 0 0,0 1 0,0-1 0,-1 0 0,1 1 0,0-1 0,-1 1 0,1-1 0,-1 1 0,0-1 0,1 1 0,-1-1 0,0 1 0,0 0 0,0-1 0,-1 3 0,0 0 0,0-1 0,-1 1 0,0-1 0,0 1 0,0-1 0,0 0 0,0 0 0,-1 0 0,1 0 0,-1 0 0,-5 4 0,-11 7-23,-1-1-1,0 0 1,-1-2 0,0 0-1,0-2 1,-34 11-1,-117 34-1222,-195 34-1,286-71 955,-1817 295-5606,1304-253 4176,-1-40 706,556-22 2323,135-4 646,63-7-715,31-20 1209,315-101 1,259-79-5041,-644 194 2643,-82 15 458,-1-2-1,0 0 0,0-3 1,67-27-1,-39 11 1018,-46 19-1307,0 0 1,28-16-1,-46 22-217,0 0 1,0 1-1,0-1 0,0 0 0,0 0 1,0 0-1,0 1 0,0-1 1,0 0-1,-1 0 0,1 0 1,0 0-1,0-2 0,-1 3-1,0-1 1,0 1-1,0 0 0,0-1 0,0 1 0,0-1 0,0 1 1,0 0-1,0-1 0,0 1 0,0-1 0,0 1 0,0 0 1,0-1-1,0 1 0,0 0 0,-1-1 0,1 1 0,0 0 1,0-1-1,-1 1 0,1 0 0,0-1 0,0 1 0,-1 0 1,1-1-1,-1 1 0,-1-2-1,-1 1 1,0 0-1,1 0 1,-1 0 0,0 0-1,0 0 1,0 0-1,0 1 1,-5-1-1,-42-1 1,-99 9 0,55 0 0,-938 4-2271,673-13 1816,101 2 455,3261 0-6900,-2942 2 7253,0 2 0,109 22 0,-122-18 612,-30-5-304,0 0 1,27 9-1,-43-12-585,0 1-1,0 0 1,0-1 0,-1 1 0,1 0 0,0 0 0,-1 0 0,1 0 0,-1 1 0,3 1 0,-4-3-38,0 0 0,0 1 1,1-1-1,-1 0 0,0 1 1,0-1-1,0 1 0,0-1 0,1 0 1,-1 1-1,0-1 0,0 1 1,0-1-1,0 0 0,0 1 1,0-1-1,0 1 0,0-1 1,0 0-1,0 1 0,-1-1 1,1 1-1,0-1 0,0 0 1,0 1-1,0-1 0,0 1 1,-1-1-1,-1 3 161,-1-1-1,1 0 1,-1 0-1,1 0 1,-1 0-1,0-1 1,1 1 0,-1-1-1,-4 2 1,2 2 305,13-3 15,21 0 132,-27-2-639,675 0-3637,-284-2 1919,58 2 1118,-153 0 1661,-99 0 2980,-102-3-3789,-1-4 1,182-37-1,-185 25-264,-79 14 0,-20 2 0,-26 1 0,30 2 0,-187 11 0,68 0 0,-670-3-3875,496-10 3013,203 4 823,32 0-42,-113-11 0,168 8 80,0 0 0,0 0-1,0 0 1,1-1-1,-1 0 1,-8-4-1,12 6 14,0-1 0,1 1-1,-1-1 1,0 1 0,1-1-1,-1 1 1,1-1 0,-1 0 0,1 1-1,-1-1 1,1 0 0,-1 1-1,1-1 1,0 0 0,-1 1-1,1-1 1,0 0 0,0 0-1,-1-1 1,1 1 28,0 0 0,1 0 0,-1-1 0,0 1 0,1 0 0,-1 0 0,1 0 0,-1 0 0,1 0 0,-1 0 0,1 0 0,0 0 0,-1 0 0,1 0 0,0 0 0,0 1 0,0-1 0,1-1-1,6-5 206,1 1 0,1-1 0,-1 1 0,1 1 0,0 0 0,12-4 0,69-20 862,-84 26-1019,269-57-220,-73 20-199,-16-6-792,229-50-15,3 28 1103,-196 52-587,259 13 0,-461 5 1087,-21-2-459,0 0 0,0 0 0,0 0 1,0 0-1,0 0 0,0 0 0,0 0 0,0 0 0,1 0 0,-1 1 0,0-1 0,0 0 0,0 0 0,0 0 0,0 0 0,0 0 0,0 0 1,0 0-1,0 0 0,0 0 0,1 0 0,-1 0 0,0 0 0,0 0 0,0 0 0,0 1 0,0-1 0,0 0 0,0 0 0,0 0 1,0 0-1,0 0 0,0 0 0,0 0 0,0 0 0,0 1 0,0-1 0,0 0 0,0 0 0,0 0 0,0 0 0,0 0 0,0 0 1,0 0-1,0 0 0,0 1 0,0-1 0,0 0 0,0 0 0,0 0 0,0 0 0,0 0 0,0 0 0,0 0 0,-1 0 0,1 0 1,0 0-1,0 1 0,0-1 0,0 0 0,0 0 0,0 0 0,0 0 0,0 0 0,-31 12 691,15-6-362,-48 15 86,0-3 0,-1-2 0,-1-3 0,-110 6 0,-277-14-961,295-7-726,-463-1-3011,604 2 4610,20-2-32,29-4 351,-25 6-453,133-20 2033,83-17-527,-106 11-1696,-52 14 43,-1-2 0,122-48 0,-150 42 746,-35 20-765,0 1 0,-1-1 0,1 1 0,0-1 0,-1 0-1,1 0 1,0 1 0,-1-1 0,1 0 0,-1 0 0,1 1 0,-1-1 0,0 0-1,1 0 1,-1-2 0,0 3-25,0-1 0,0 1 0,0-1 0,0 1 0,-1-1 0,1 0 0,0 1 0,-1-1 0,1 1 0,0-1 0,-1 1 0,1-1 0,0 1 0,-1 0 0,1-1 0,-1 1 0,1-1 0,-1 1 0,1 0 0,-1-1-1,1 1 1,-1 0 0,1 0 0,-1 0 0,1-1 0,-1 1 0,-1 0 0,-11-4-8,-1 2 0,0-1 0,0 2 0,0 0 0,0 0 0,-16 2 0,-1 0 0,-647 3 0,623-4 0,1-3 0,-1-3 0,1-1 0,0-3 0,-99-33 0,120 32 0,18 7 0,0-1 0,-26-14 0,40 19 0,1 0 0,-1-1 0,0 1 0,1 0 0,-1-1 0,1 1 0,-1-1 0,1 1 0,-1 0 0,1-1 0,-1 1 0,1-1 0,0 1 0,-1-1 0,1 0 0,0 1 0,-1-1 0,1 1 0,0-1 0,0 1 0,0-1 0,-1 0 0,1 1 0,0-1 0,0 0 0,0 1 0,0-1 0,0 0 0,0 1 0,0-2 0,1 0 0,0 0 0,0 1 0,0-1 0,0 0 0,0 1 0,0-1 0,0 0 0,1 1 0,-1 0 0,3-3 0,6-3 0,0 0 0,16-10 0,-25 17 0,25-13 6,0 1-1,0 2 0,1 1 1,0 1-1,51-9 1,147-4-169,154-6-532,-54 2 741,93-24-46,-400 44 0,-23 3 0,-30 0 0,-209 30-114,100-8-461,14-4 585,-829 74-4089,828-84 3416,2-2-547,-194 31 0,317-34 1210,-6 1 119,0 0 1,0 0-1,0 2 1,1-1-1,0 1 1,-1 1 0,-16 10-1,27-15-96,1 0-1,0 0 1,-1 0 0,1 0 0,-1 1-1,1-1 1,0 0 0,-1 0-1,1 0 1,0 1 0,-1-1-1,1 0 1,0 1 0,0-1-1,-1 0 1,1 0 0,0 1-1,0-1 1,-1 1 0,1-1-1,0 0 1,0 1 0,0-1-1,0 0 1,0 1 0,-1-1-1,1 1 1,0-1 0,0 0-1,0 1 1,0-1 0,0 1-1,0-1 1,0 1 0,1-1-1,-1 0 1,0 1 0,0-1-1,0 1 1,0-1 0,0 0-1,1 1 1,-1-1 0,0 0-1,0 1 1,1-1 0,-1 0-1,0 1 1,0-1 0,1 0-1,-1 0 1,1 1 0,22 7 741,16-2 59,1-2 0,0-1 0,52-4 0,-39 1-183,1245-4-731,-1280 5 79,-22 2 1,-29 3 126,-461 91 227,19-3-151,341-71-261,-57 6-53,187-28 123,-1-1 0,1 0 0,-1 0 0,1 0 0,-1 0 0,-5-2 0,10 2 0,0 0 0,-1 0 0,1 0 0,0 0 0,-1 0 0,1 0 0,0 0 0,-1 0 0,1-1 0,0 1 0,-1 0 0,1 0 0,0 0 0,-1 0 0,1 0 0,0-1 0,0 1 0,-1 0 0,1 0 0,0-1 0,0 1 0,-1 0 0,1 0 0,0-1 0,0 1 0,0 0 0,-1-1 0,1 1 0,0 0 0,0-1 0,0 1 0,0 0 0,0-1 0,0 1 0,0 0 0,0-1 0,0 1 0,0 0 0,0-1 0,0 1 0,0 0 0,0-1 0,0 1 0,0 0 0,0-1 0,0 1 0,1 0 0,-1-1 0,0 1 0,0 0 0,0-1 0,0 1 0,1 0 0,15-13 0,-2 7 126,0 0 1,0 1-1,0 1 1,0 0-1,1 1 1,-1 0-1,1 2 1,0-1-1,0 2 0,18 1 1,-31-1-126,0 0 1,0 0-1,0 0 0,0 0 1,0 1-1,0-1 0,0 1 1,0-1-1,0 1 0,0 0 1,-1 0-1,1 0 0,0 0 1,0 0-1,-1 0 0,1 0 1,-1 0-1,1 1 0,-1-1 1,1 1-1,-1-1 0,0 1 1,0 0-1,0-1 0,0 1 1,0 0-1,1 2 0,-2-2-1,0 1 0,1 0 0,-1 0 0,-1 0-1,1 0 1,0 0 0,-1 0 0,1 0 0,-1-1 0,0 1-1,0 0 1,0 0 0,0-1 0,-1 1 0,1-1 0,-1 1-1,-3 4 1,-3 2 0,-1 1 0,-19 16 0,-6 6 0,33-32 0,0 1 0,1 0 0,-1 0 0,0-1 0,1 1 0,-1 0 0,0 0 0,1 0 0,-1 0 0,1 0 0,-1 0 0,1 0 0,-1 0 0,1 0 0,0 0 0,0 0 0,-1 0 0,1 0 0,0 0 0,0 0 0,0 0 0,0 0 0,0 0 0,1 0 0,-1 0 0,0 0 0,0 0 0,1 0 0,-1 0 0,0 0 0,1 0 0,-1 0 0,1 0 0,-1 0 0,1 0 0,0 0 0,-1 0 0,1-1 0,0 1 0,0 0 0,-1 0 0,2 0 0,5 3 0,-1-1 0,0 1 0,1-1 0,0 0 0,8 2 0,-9-3 0,69 17 0,-57-15 0,0 0 0,-1 1 0,34 15 0,-50-20 0,1 0 0,-1 1 0,0-1 0,0 1 0,0-1 0,0 1 0,0 0 0,0-1 0,0 1 0,0 0 0,0 0 0,0 0 0,0 0 0,-1 0 0,1 0 0,0 0 0,-1 0 0,1 0 0,0 0 0,0 2 0,-1-2 0,-1-1 0,1 1 0,0 0 0,-1-1 0,1 1 0,-1 0 0,1-1 0,-1 1 0,1 0 0,-1-1 0,1 1 0,-1-1 0,1 1 0,-1-1 0,0 0 0,1 1 0,-1-1 0,0 1 0,1-1 0,-1 0 0,0 0 0,1 1 0,-2-1 0,-7 3 0,-1-1 0,1 0 0,-17 0 0,20-2 0,0 0 0,-1 0 0,1-1 0,0 0 0,0 0 0,1 0 0,-1-1 0,0 0 0,0 0 0,1-1 0,-1 1 0,1-1 0,0-1 0,-9-5 0,-3-6 0,1 0 0,-26-32 0,31 33 0,-1 1 0,0 0 0,-1 1 0,0 0 0,-18-12 0,11 12 0,-1 1 0,-1 1 0,1 0 0,-2 2 0,1 1 0,-47-9 0,56 14 0,0-1 0,0 0 0,0-1 0,-19-9 0,29 12 0,0-1 0,1 1 0,-1-1 0,1 1 0,-1-1 0,1 0 0,0 0 0,0 0 0,-1-1 0,2 1 0,-1 0 0,-2-4 0,4 5 0,-1-1 0,0 0 0,1 1 0,-1-1 0,1 0 0,0 0 0,0 1 0,0-1 0,0 0 0,0 0 0,0 1 0,0-1 0,0 0 0,1 0 0,-1 1 0,1-1 0,-1 0 0,1 1 0,0-1 0,-1 0 0,1 1 0,2-3 0,3-5 0,1 1 0,0 0 0,0 0 0,1 0 0,0 1 0,0 0 0,12-7 0,-13 9 0,-1 0 0,2 1 0,-1 1 0,0-1 0,1 1 0,-1 0 0,1 1 0,0 0 0,0 0 0,11-1 0,-15 3 0,0 1 0,-1-1 0,1 1 0,0 0 0,-1-1 0,1 2 0,-1-1 0,1 0 0,-1 1 0,0-1 0,1 1 0,-1 0 0,4 3 0,4 4 0,-1 1 0,11 12 0,-10-10 0,18 19 0,-1 0 0,2-1 0,62 49 0,-70-63 0,153 101 0,-135-93 0,1-2 0,65 26 0,-78-39 0,32 6 0,19 6 0,95 26 0,-135-36 0,1-1 0,0-2 0,0-1 0,1-3 0,0-1 0,0-2 0,0-2 0,0-2 0,-1-1 0,1-2 0,50-15 0,-59 13 0,1 1 0,1 2 0,56-2 0,-63 4 0,0 0 0,0-2 0,32-11 0,78-31 0,-105 34 0,-1-1 0,35-22 0,-61 34 0,-1-2 0,1 1 0,-1 0 0,0-1 0,0 0 0,0 0 0,3-4 0,-7 7 0,1 1 0,-1-1 0,1 0 0,-1 0 0,0 1 0,1-1 0,-1 0 0,0 0 0,0 0 0,0 1 0,1-1 0,-1 0 0,0 0 0,0 0 0,0 0 0,0 0 0,0 1 0,-1-1 0,1 0 0,0-1 0,-1 1 0,0 0 0,0 0 0,1 0 0,-1 0 0,0 0 0,0 0 0,0 0 0,0 0 0,0 0 0,-1 0 0,1 1 0,0-1 0,0 0 0,0 1 0,-1-1 0,1 1 0,-2-1 0,-15-3 0,-1 0 0,0 1 0,-1 0 0,1 2 0,-37 2 0,19-1 0,-901 6-651,1767-6 633,-806 0 18,-4-1 0,0 1 0,-1 1 0,1 1 0,25 5 0,-41-7 0,1 1 0,-1 0 0,0 0 0,1 1 0,-1-1 0,0 1 0,1-1 0,-1 1 0,0 0 0,0 0 0,-1 1 0,1-1 0,0 0 0,-1 1 0,1 0 0,-1-1 0,0 1 0,0 0 0,0 0 0,0 0 0,-1 1 0,1-1 0,-1 0 0,0 1 0,0-1 0,0 1 0,0-1 0,0 7 0,-1 1 55,0 0 0,-1-1 0,0 1 0,-1 0 0,0-1 0,-1 1-1,0-1 1,-1 0 0,0 0 0,-9 17 0,-7 6-16,-39 51 1,34-51-54,21-29 14,1 1 0,0-1 0,1 1 0,-1-1 0,1 1 0,0 0 0,-2 5 0,4-10 0,0 1 0,0 0 0,0 0 0,0 0 0,0 0 0,0-1 0,0 1 0,0 0 0,0 0 0,0 0 0,0-1 0,0 1 0,1 0 0,-1 0 0,0 0 0,1-1 0,-1 1 0,1 0 0,0 0 0,0 0 0,0 0 0,0 0 0,0 0 0,1 0 0,-1 0 0,0-1 0,1 1 0,-1-1 0,0 1 0,1-1 0,-1 1 0,1-1 0,-1 0 0,3 1 0,36 1 0,0-1 0,50-6 0,-7 1 0,95-11 0,9 1 0,-138 13 0,56-8 0,-90 7 0,0-1 0,0-1 0,0 0 0,0-1 0,-1 0 0,1-2 0,23-13 0,-33 17 0,0-1 0,-1 1 0,0-1 0,7-6 0,-11 9 0,1 1 0,0-1 0,-1 0 0,1 1 0,-1-1 0,1 0 0,-1 0 0,1 1 0,-1-1 0,1 0 0,-1 0 0,0 0 0,1 0 0,-1 0 0,0 0 0,0 1 0,0-1 0,0 0 0,0 0 0,0 0 0,0 0 0,0 0 0,0 0 0,0 0 0,0 0 0,0 1 0,-1-1 0,1 0 0,0 0 0,-1 0 0,1 0 0,-1 1 0,1-1 0,-1 0 0,1 0 0,-1 1 0,-1-2 0,-6-4 0,0 1 0,-1 0 0,1 1 0,-1-1 0,0 2 0,-1-1 0,1 1 0,-12-2 0,-9-3 0,-206-61 0,89 14 0,79 28 0,61 22 0,15 2 0,20 2 0,-26 1 0,41 0 0,-1-2 0,1-2 0,-1-2 0,0-2 0,0-1 0,55-21 0,-96 30 0,0 0 0,-1 0 0,1-1 0,0 1 0,-1 0 0,1-1 0,0 1 0,-1 0 0,1-1 0,0 1 0,-1-1 0,1 1 0,-1-1 0,1 1 0,-1-1 0,1 1 0,-1-1 0,1 0 0,-8-5 0,-25 2 0,-317 3 0,163 3 0,831-2-2194,-578 0-3803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13:15:37.684"/>
    </inkml:context>
    <inkml:brush xml:id="br0">
      <inkml:brushProperty name="width" value="0.1" units="cm"/>
      <inkml:brushProperty name="height" value="0.1" units="cm"/>
      <inkml:brushProperty name="color" value="#5B2D90"/>
    </inkml:brush>
  </inkml:definitions>
  <inkml:trace contextRef="#ctx0" brushRef="#br0">6633 1207 24575,'-1'-5'0,"0"0"0,0 0 0,-1 0 0,0 0 0,0 0 0,0 0 0,0 0 0,-1 1 0,0-1 0,0 1 0,0 0 0,0 0 0,-1 0 0,-4-5 0,-11-13 0,9 9 0,-115-144 0,107 137 0,-1 1 0,-1 1 0,-1 1 0,0 1 0,-35-20 0,-191-85 0,202 101 0,-29-11 0,-113-29 0,118 40 0,51 13 0,1 0 0,-23-12 0,24 10 0,0 2 0,-29-11 0,-1 4 0,1-3 0,-55-28 0,-94-33 0,97 42 0,-26-3 0,29 12 0,-246-112 0,181 70 0,139 62 0,-1 0 0,1 2 0,-1 0 0,0 2 0,-29-2 0,-109 5 0,91 2 0,-1030 1-1017,635-4 744,415 4 649,-1 1-1,-84 21 0,67-12-211,44-7-164,1 0 0,-28 13 0,27-11 0,0 0 0,-31 7 0,-34 4 0,34-7 0,-85 9 0,34-9 0,-180 45 0,175-31 0,4 4 0,-10 2 0,12-7 0,-40 8 0,115-29 0,-1 2 0,2 1 0,-1 2 0,1 0 0,1 2 0,-33 17 0,39-16 0,1 0 0,0 1 0,1 0 0,1 2 0,0 0 0,0 1 0,2 1 0,-20 26 0,23-24 0,1 1 0,0-1 0,2 2 0,-9 24 0,-21 91 0,11-36 0,-61 239 0,79-292 0,3 0 0,-2 62 0,9 97 0,0-150 0,1-45 0,-1 1 0,1-1 0,1 1 0,0-1 0,0 1 0,1-1 0,1 0 0,7 15 0,-7-18 0,1 0 0,0 0 0,0-1 0,1 0 0,0 0 0,0 0 0,1-1 0,0 0 0,0 0 0,0-1 0,12 7 0,31 15 0,-32-19 0,-2 1 0,1 0 0,-1 1 0,17 15 0,-10-2 0,22 29 0,-32-37 0,0 0 0,0 0 0,2-1 0,0-1 0,31 23 0,166 71 0,-174-93 0,1-2 0,72 13 0,1 0 0,-106-23 0,634 156-237,-627-155 184,745 165-4308,-306-49 1744,6-33 141,38-31 1419,284 41 1523,-675-78 2468,0-4 0,131 0-1,-81-14-2258,116-4 184,-248 2-859,0-1 0,-1-1 0,1-1 0,-1-1 0,-1-1 0,1-1 0,37-20 0,-1 2 0,112-35 0,67 0 0,-59 17 0,-120 29 0,-22 7 0,58-22 0,33-16 0,10-3 0,-105 35 0,218-100 0,-209 92 0,-1-1 0,-1-3 0,67-57 0,-91 69 0,29-25 0,-1-2 0,-2-2 0,56-77 0,-65 75 0,-3-2 0,-1-2 0,-3 0 0,27-75 0,-49 113 0,0-1 0,-1 1 0,0 0 0,-1-1 0,0 1 0,-1-1 0,0 0 0,-1 1 0,-2-16 0,-1 10 0,-1 0 0,0 1 0,-1 0 0,0 0 0,-15-24 0,-6-1 0,-1 1 0,-2 2 0,-50-50 0,68 75 0,-11-10 0,2-1 0,-29-41 0,36 45 0,-2 0 0,0 2 0,-31-27 0,30 29 0,0-1 0,1 0 0,1-1 0,-20-29 0,29 36 0,-1 1 0,0 0 0,0 0 0,-1 0 0,-11-9 0,14 15 0,0 0 0,-1 0 0,1 0 0,-1 1 0,0 0 0,0 0 0,0 0 0,-1 1 0,1 0 0,-1 0 0,-8-1 0,-57-4 0,53 6 0,0-1 0,1 0 0,-1-1 0,-35-12 0,14-1 0,-1 2 0,0 1 0,-1 2 0,0 2 0,-72-6 0,-85 13-922,187 2 479,-35 1-6383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13:15:38.520"/>
    </inkml:context>
    <inkml:brush xml:id="br0">
      <inkml:brushProperty name="width" value="0.1" units="cm"/>
      <inkml:brushProperty name="height" value="0.1" units="cm"/>
      <inkml:brushProperty name="color" value="#5B2D90"/>
    </inkml:brush>
  </inkml:definitions>
  <inkml:trace contextRef="#ctx0" brushRef="#br0">0 31 24575,'4'-1'0,"1"1"0,-1-1 0,0 0 0,0 0 0,0 0 0,4-3 0,18-4 0,44 0 0,1 3 0,98 5 0,-78 2 0,1808-2-3819,-1845 0-553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13:15:39.436"/>
    </inkml:context>
    <inkml:brush xml:id="br0">
      <inkml:brushProperty name="width" value="0.1" units="cm"/>
      <inkml:brushProperty name="height" value="0.1" units="cm"/>
      <inkml:brushProperty name="color" value="#5B2D90"/>
    </inkml:brush>
  </inkml:definitions>
  <inkml:trace contextRef="#ctx0" brushRef="#br0">1 16 24575,'0'-1'0,"0"0"0,1 1 0,-1-1 0,0 0 0,1 0 0,-1 0 0,1 1 0,-1-1 0,1 0 0,-1 1 0,1-1 0,0 1 0,-1-1 0,1 0 0,0 1 0,-1-1 0,1 1 0,0 0 0,-1-1 0,1 1 0,0 0 0,0-1 0,0 1 0,0 0 0,-1 0 0,1-1 0,0 1 0,0 0 0,1 0 0,27-1 0,-13 4 0,-1 1 0,0 0 0,0 1 0,-1 0 0,0 1 0,15 9 0,81 53 0,-75-44 0,15 8 0,0-1 0,-2 3 0,67 58 0,-113-90 0,0 0 0,1 1 0,-1-1 0,-1 1 0,1-1 0,0 1 0,-1 0 0,1-1 0,-1 1 0,0 0 0,0 0 0,0 0 0,0 0 0,0 0 0,-1 0 0,1 0 0,-1 0 0,0 0 0,0 1 0,0-1 0,0 0 0,-1 0 0,1 0 0,-1 0 0,0 0 0,0 0 0,0 0 0,0 0 0,-3 3 0,-3 8 0,-2-1 0,0-1 0,0 1 0,-20 19 0,11-13 0,-49 55 147,23-28-525,3 1 0,1 3 0,-47 78 0,65-88-6448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13:40:16.259"/>
    </inkml:context>
    <inkml:brush xml:id="br0">
      <inkml:brushProperty name="width" value="0.1" units="cm"/>
      <inkml:brushProperty name="height" value="0.1" units="cm"/>
      <inkml:brushProperty name="color" value="#5B2D90"/>
    </inkml:brush>
  </inkml:definitions>
  <inkml:trace contextRef="#ctx0" brushRef="#br0">4415 715 24575,'-1'-9'0,"1"1"0,-2-1 0,1 0 0,-1 0 0,-1 1 0,1-1 0,-1 1 0,-1 0 0,0 0 0,0 0 0,0 0 0,-1 0 0,0 1 0,-8-8 0,-9-8 0,0 0 0,-42-31 0,42 37 0,-14-12 0,-1 3 0,-2 1 0,0 1 0,-2 3 0,-1 1 0,0 2 0,-1 2 0,-1 2 0,0 2 0,-1 1 0,0 3 0,-83-5 0,-494 8-3470,368 8 2584,10-4 615,-341 8-763,478 1 937,0 5 0,1 5-1,1 4 1,-125 44 0,198-54 569,0 2 1,2 0-1,-48 32 0,-80 67 2735,49-32-2156,36-27-1051,3 3 0,3 4 0,3 2 0,-59 75 0,101-110 0,1 1 0,1 1 0,2 0 0,1 2 0,2 0 0,1 1 0,1 0 0,2 1 0,1 1 0,2-1 0,-4 40 0,1-8 0,-40 125 0,14-61 0,9-18 0,-23 211 0,28-152 0,-2 31 0,21 236 0,6-249 0,-2-156 0,2 0 0,1-1 0,2 1 0,1-1 0,1-1 0,2 1 0,1-1 0,1-1 0,2 1 0,1-2 0,30 46 0,57 64 0,-62-90 0,51 86 0,-33-42 0,96 117 0,-92-129 0,13 11-475,107 105-1,98 63-474,66 33 950,94 16-514,-246-181 509,29 13 5,-179-118 0,0-2 0,2-1 0,67 19 0,157 26 0,-163-42 0,179 29 0,-50-10 0,-160-26 0,81 30 0,-152-44 1,184 60 1229,-141-49-833,0-3-1,54 6 0,81 1-396,248-10 0,-407-8 0,0-2 0,-1-1 0,1 0 0,0-2 0,-1-1 0,0 0 0,-1-2 0,0 0 0,0-2 0,-1 0 0,0-1 0,30-26 0,-23 15 0,-2-1 0,-1-1 0,-1-1 0,-1-1 0,-1-1 0,-2-1 0,29-57 0,93-149 0,-122 206 0,0-1 0,0 0 0,-2-2 0,-1 0 0,-2-1 0,-1-1 0,-2 0 0,-1-1 0,6-44 0,2-44 0,5 0 0,40-126 0,18-69 0,-31 108 0,-2 3 0,-9 35 0,-28 124 0,-1 0 0,-2-1 0,-3 0 0,-1 0 0,-3-1 0,-10-94 0,-12-136 0,22-1 0,1 106 0,-2-353 0,-1 510 0,-1 0 0,0 1 0,-1-1 0,-1 1 0,-1-1 0,-1 1 0,0 0 0,-14-26 0,5 15 0,-2 1 0,0 1 0,-2 0 0,-23-23 0,-2-4 0,25 28 0,-30-28 0,22 24 0,2-1 0,0-1 0,2-2 0,-31-57 0,32 50 0,-2 1 0,-57-69 0,14 30 0,44 49 0,-2 1 0,0 1 0,-2 1 0,-37-28 0,-134-87 0,154 110 0,15 10 0,-46-25 0,-19-10 0,25 13 0,34 21 0,-35-29 0,-24-15 0,80 57 0,-17-9 0,1-2 0,-38-31 0,52 38 0,0 2 0,-1 0 0,0 1 0,-26-12 0,20 11 0,-43-28 0,-212-173 0,206 157 0,60 46 0,-1 0 0,0 1 0,-1 1 0,0 0 0,0 1 0,-1 1 0,0 0 0,1 0 0,-2 2 0,1 0 0,0 1 0,-1 0 0,-23 1 0,24 0-195,0 0 0,1-1 0,-1-1 0,1 0 0,0-1 0,-24-10 0,1-2-6631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8:54:33.234"/>
    </inkml:context>
    <inkml:brush xml:id="br0">
      <inkml:brushProperty name="width" value="0.1" units="cm"/>
      <inkml:brushProperty name="height" value="0.1" units="cm"/>
      <inkml:brushProperty name="color" value="#5B2D90"/>
    </inkml:brush>
  </inkml:definitions>
  <inkml:trace contextRef="#ctx0" brushRef="#br0">21 1 24575,'-1'0'0,"1"0"0,-1 0 0,1 1 0,-1-1 0,1 0 0,-1 0 0,1 1 0,-1-1 0,1 0 0,-1 1 0,1-1 0,-1 0 0,1 1 0,-1-1 0,1 1 0,0-1 0,-1 0 0,1 1 0,0-1 0,-1 1 0,1-1 0,0 1 0,0 0 0,0-1 0,-1 2 0,-3 16 0,3-15 0,-1 7 0,1 0 0,0 1 0,1-1 0,0 1 0,0-1 0,1 0 0,0 1 0,5 15 0,-2-13 0,1 1 0,1-1 0,0 0 0,1 0 0,14 21 0,8 5 0,1-1 0,2-1 0,1-2 0,2-1 0,58 43 0,-73-62 0,-11-10 0,-1 1 0,1 0 0,-1 1 0,-1-1 0,1 2 0,-1-1 0,0 1 0,-1 0 0,7 10 0,-12-16 0,-1 0 0,1 0 0,0 1 0,-1-1 0,0 0 0,1 0 0,-1 0 0,0 0 0,0 0 0,0 0 0,0 1 0,0-1 0,-1 0 0,1 0 0,-1 0 0,1 0 0,-1 0 0,0 0 0,0 0 0,0 0 0,-1 2 0,-4 4 0,1-1 0,-1 1 0,-11 10 0,11-12 0,-80 76 0,50-50 0,1 2 0,2 1 0,-44 61 0,47-47-1365,5-5-5461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13:40:17.467"/>
    </inkml:context>
    <inkml:brush xml:id="br0">
      <inkml:brushProperty name="width" value="0.1" units="cm"/>
      <inkml:brushProperty name="height" value="0.1" units="cm"/>
      <inkml:brushProperty name="color" value="#5B2D90"/>
    </inkml:brush>
  </inkml:definitions>
  <inkml:trace contextRef="#ctx0" brushRef="#br0">1 6968 24575,'-1'-60'0,"3"-82"0,0 121 0,1 0 0,0 1 0,2-1 0,12-34 0,7 2 0,3 1 0,2 1 0,46-60 0,19-33 0,-40 51-131,102-163-500,-27 57 247,188-260-1250,-7 38 1502,-257 347-153,3 3 0,3 2 0,4 3 0,128-105-1,155-125 19,20-28-1091,580-396-1,569-306-857,-1207 829 2293,14 22-465,280-58-623,21 56 466,7 21 163,-104 28 89,-104 14 310,206-50 209,-372 102-226,162-37 0,380-98 0,-257 57 1214,-294 81-860,-152 37 2344,195-18-1,-248 36-2018,-8-1-4675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13:40:18.928"/>
    </inkml:context>
    <inkml:brush xml:id="br0">
      <inkml:brushProperty name="width" value="0.1" units="cm"/>
      <inkml:brushProperty name="height" value="0.1" units="cm"/>
      <inkml:brushProperty name="color" value="#5B2D90"/>
    </inkml:brush>
  </inkml:definitions>
  <inkml:trace contextRef="#ctx0" brushRef="#br0">1 0 24575,'21'1'0,"0"1"0,0 1 0,0 0 0,0 2 0,-1 1 0,21 7 0,-7 1 0,-1 1 0,51 32 0,-64-34 0,1 0 0,0-2 0,0 0 0,1-1 0,0-2 0,1 0 0,0-1 0,26 4 0,4-2 0,-1 3 0,98 35 0,-114-36 0,1-2 0,0-2 0,1-1 0,52 1 0,20 4 0,-75-7 0,0 2 0,0 2 0,-1 1 0,1 1 0,51 25 0,-16-8 0,-54-22 0,1 1 0,-1 0 0,0 2 0,22 13 0,-34-18 0,0 1 0,-1-1 0,0 1 0,0-1 0,0 1 0,0 0 0,0 0 0,-1 0 0,1 1 0,-1-1 0,0 0 0,-1 1 0,1 0 0,-1-1 0,2 9 0,-1 7 0,0 0 0,-1 29 0,-1-33 0,-1 6 0,-1 0 0,-1 0 0,-1 0 0,-1 0 0,0-1 0,-2 0 0,0 0 0,-20 36 0,-9 7 0,-59 79 0,34-53 0,33-48-1365,4-3-5461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13:40:21.047"/>
    </inkml:context>
    <inkml:brush xml:id="br0">
      <inkml:brushProperty name="width" value="0.1" units="cm"/>
      <inkml:brushProperty name="height" value="0.1" units="cm"/>
      <inkml:brushProperty name="color" value="#5B2D90"/>
    </inkml:brush>
  </inkml:definitions>
  <inkml:trace contextRef="#ctx0" brushRef="#br0">0 0 24575,'11'1'0,"-1"0"0,1 0 0,-1 1 0,0 1 0,0 0 0,0 0 0,0 1 0,0 0 0,-1 0 0,1 1 0,13 10 0,7 8 0,52 49 0,-54-46 0,0 2 0,-1 1 0,-1 2 0,-1 0 0,28 50 0,69 148 0,-67-118 0,71 97-585,-44-77-22,6 17 620,198 317-2455,214 243-129,-289-433 2571,-95-129 0,43 49 0,8-7 0,292 252 0,-443-426 0,261 222 0,13-18 0,162 76 15,-86-57-182,-326-211-137,144 87-54,-164-102 666,2-2-1,-1 0 1,1-1 0,0-2 0,1 0 0,-1-1-1,29 2 1,178-12 2829,-76-1-1730,-72 5-1617,0-2 0,-1-4 0,83-19-1,230-71 54,-217 52-101,285-82-977,-417 113 1167,-1-3 0,-1-1 0,-1-2 0,0-2 0,69-50 0,242-200 2072,-173 132-1186,-150 118-1462,48-48 0,-56 45-6182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13:40:22.103"/>
    </inkml:context>
    <inkml:brush xml:id="br0">
      <inkml:brushProperty name="width" value="0.1" units="cm"/>
      <inkml:brushProperty name="height" value="0.1" units="cm"/>
      <inkml:brushProperty name="color" value="#5B2D90"/>
    </inkml:brush>
  </inkml:definitions>
  <inkml:trace contextRef="#ctx0" brushRef="#br0">1 0 24575,'8'0'0,"0"1"0,1 0 0,-1 1 0,0 0 0,1 0 0,-1 1 0,0 0 0,0 0 0,13 8 0,4 5 0,35 28 0,-15-10 0,22 8 0,3-2 0,94 38 0,56 31 0,-190-91 0,2-1 0,0-2 0,1-1 0,46 13 0,-19-8 0,-40-11 0,33 7 0,-142 38 0,37-15 0,3 3 0,-68 69 0,115-108 0,-44 43 0,-113 121 0,142-149 0,0 0 0,-1-2 0,-1 0 0,0-1 0,-1-1 0,0-1 0,-1-1 0,-30 12 0,45-20 0,0 1 0,0-1 0,0 1 0,1 0 0,-1 1 0,1-1 0,0 1 0,0 0 0,1 0 0,-5 7 0,-4 8 0,-17 35 0,-4 7 0,28-53-273,-1 0 0,0 0 0,-1-1 0,-12 12 0,-2-4-6553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8:54:34.611"/>
    </inkml:context>
    <inkml:brush xml:id="br0">
      <inkml:brushProperty name="width" value="0.1" units="cm"/>
      <inkml:brushProperty name="height" value="0.1" units="cm"/>
      <inkml:brushProperty name="color" value="#5B2D90"/>
    </inkml:brush>
  </inkml:definitions>
  <inkml:trace contextRef="#ctx0" brushRef="#br0">1 27 24575,'992'0'0,"-985"0"13,6 1-210,0-1 0,1 0 0,-1-2 1,0 1-1,0-2 0,25-7 0,-15-1-6629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8:54:36.245"/>
    </inkml:context>
    <inkml:brush xml:id="br0">
      <inkml:brushProperty name="width" value="0.1" units="cm"/>
      <inkml:brushProperty name="height" value="0.1" units="cm"/>
      <inkml:brushProperty name="color" value="#5B2D90"/>
    </inkml:brush>
  </inkml:definitions>
  <inkml:trace contextRef="#ctx0" brushRef="#br0">1 10 24575,'0'0'0,"0"0"0,0-1 0,0 1 0,0-1 0,0 1 0,0 0 0,0-1 0,0 1 0,0-1 0,0 1 0,1 0 0,-1-1 0,0 1 0,0 0 0,0-1 0,0 1 0,1 0 0,-1-1 0,0 1 0,0 0 0,1-1 0,-1 1 0,0 0 0,1 0 0,-1-1 0,0 1 0,1 0 0,-1 0 0,0 0 0,1 0 0,-1-1 0,0 1 0,2 0 0,15 3 0,15 13 0,-13-2 0,0 2 0,-1 0 0,-1 1 0,-1 0 0,27 37 0,-26-31 0,0 0 0,-2 0 0,14 32 0,-24-45 0,-1 0 0,0 1 0,-1 0 0,0 0 0,0 0 0,-2 0 0,1 0 0,-1 0 0,-1 1 0,-2 21 0,-20 73 0,12-70 0,-5 45 0,13-61 80,0-2-441,0 0 0,-1 1-1,-10 31 1,2-23-6465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8:54:37.672"/>
    </inkml:context>
    <inkml:brush xml:id="br0">
      <inkml:brushProperty name="width" value="0.1" units="cm"/>
      <inkml:brushProperty name="height" value="0.1" units="cm"/>
      <inkml:brushProperty name="color" value="#5B2D90"/>
    </inkml:brush>
  </inkml:definitions>
  <inkml:trace contextRef="#ctx0" brushRef="#br0">0 156 24575,'10'0'0,"6"0"0,11 0 0,9-4 0,8-7 0,6 0 0,3 0 0,10-1 0,9-4 0,1 1 0,-3-2 0,-4-2 0,-4 2 0,-4 4 0,-12 4-8191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8:54:38.910"/>
    </inkml:context>
    <inkml:brush xml:id="br0">
      <inkml:brushProperty name="width" value="0.1" units="cm"/>
      <inkml:brushProperty name="height" value="0.1" units="cm"/>
      <inkml:brushProperty name="color" value="#5B2D90"/>
    </inkml:brush>
  </inkml:definitions>
  <inkml:trace contextRef="#ctx0" brushRef="#br0">1 231 24575,'69'1'0,"3"0"0,119-14 0,-147 7 0,1-2 0,65-21 0,-85 21 0,1 2 0,0 1 0,0 1 0,30-1 0,-42 4 0,1-1 43,-1 0 0,0-1-1,0-1 1,0 0 0,-1-1-1,0-1 1,19-10 0,-10 4-470,-2-2 0,1 0 1,25-25-1,-19 13-6399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8:54:40.037"/>
    </inkml:context>
    <inkml:brush xml:id="br0">
      <inkml:brushProperty name="width" value="0.1" units="cm"/>
      <inkml:brushProperty name="height" value="0.1" units="cm"/>
      <inkml:brushProperty name="color" value="#5B2D90"/>
    </inkml:brush>
  </inkml:definitions>
  <inkml:trace contextRef="#ctx0" brushRef="#br0">0 1 24575,'76'0'0,"91"1"0,-155 0 0,-1 1 0,0-1 0,-1 2 0,1 0 0,0 0 0,-1 1 0,11 5 0,6 5 0,30 22 0,6 2 0,-26-18 0,38 22 0,-68-37 0,0 0 0,0 1 0,0 0 0,-1 0 0,0 0 0,0 1 0,7 9 0,-12-14 0,0 0 0,0-1 0,0 1 0,0 0 0,0 0 0,0 0 0,-1-1 0,1 1 0,-1 0 0,1 0 0,-1 0 0,0 0 0,0 0 0,0 0 0,0 0 0,0 0 0,0 0 0,0 0 0,-1 0 0,1 0 0,-1 0 0,1 0 0,-1 0 0,0-1 0,0 1 0,-1 3 0,-3 1 0,0-1 0,0 1 0,-1-1 0,1 0 0,-12 7 0,1 1 0,-22 22 77,2 1-1,-49 64 1,4-5-1672,52-64-5231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8:54:41.528"/>
    </inkml:context>
    <inkml:brush xml:id="br0">
      <inkml:brushProperty name="width" value="0.1" units="cm"/>
      <inkml:brushProperty name="height" value="0.1" units="cm"/>
      <inkml:brushProperty name="color" value="#5B2D90"/>
    </inkml:brush>
  </inkml:definitions>
  <inkml:trace contextRef="#ctx0" brushRef="#br0">0 207 24575,'49'0'0,"0"-2"0,76-12 0,18-17 0,-54 10 0,173-18 0,-12 37 0,-45 2 0,-187-2 63,0 0 0,0 0 0,-1-2 0,28-8-1,63-32-662,-63 24-479,-16 9-5747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8T08:54:43.033"/>
    </inkml:context>
    <inkml:brush xml:id="br0">
      <inkml:brushProperty name="width" value="0.1" units="cm"/>
      <inkml:brushProperty name="height" value="0.1" units="cm"/>
      <inkml:brushProperty name="color" value="#5B2D90"/>
    </inkml:brush>
  </inkml:definitions>
  <inkml:trace contextRef="#ctx0" brushRef="#br0">0 1 24575,'7'0'0,"-1"0"0,1 1 0,-1 0 0,0 1 0,1-1 0,-1 1 0,0 0 0,0 1 0,0 0 0,7 4 0,5 5 0,29 24 0,-33-24 0,0-1 0,0-1 0,24 13 0,-37-22 0,13 4 0,-1 1 0,0 1 0,0 0 0,-1 1 0,0 0 0,0 1 0,-1 0 0,0 1 0,13 15 0,85 92 0,-84-91 0,-21-22 0,0-1 0,0 1 0,-1 0 0,1 0 0,-1 0 0,3 5 0,-6-8 0,1 0 0,-1 0 0,0-1 0,1 1 0,-1 0 0,0 0 0,0 0 0,1-1 0,-1 1 0,0 0 0,0 0 0,0 0 0,0 0 0,0-1 0,0 1 0,0 0 0,-1 0 0,1 0 0,0 0 0,0-1 0,0 1 0,-1 0 0,1 0 0,-1-1 0,1 1 0,0 0 0,-1 0 0,1-1 0,-1 1 0,0-1 0,1 1 0,-1 0 0,1-1 0,-1 1 0,0-1 0,0 1 0,1-1 0,-3 1 0,-11 6 0,-1-1 0,0 0 0,-19 3 0,-8 4 0,-177 54 0,213-66-76,1 1 1,-1 0-1,1 0 0,-1 1 0,1 0 0,0 0 0,0 0 0,0 0 1,0 1-1,1 0 0,0-1 0,-1 2 0,1-1 0,1 0 1,-1 1-1,1 0 0,-4 7 0,-3 13-6750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2/24/2024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17" name="Oval 84">
            <a:extLst>
              <a:ext uri="{FF2B5EF4-FFF2-40B4-BE49-F238E27FC236}">
                <a16:creationId xmlns:a16="http://schemas.microsoft.com/office/drawing/2014/main" id="{7AAB1A6E-70AD-42B8-995C-8A7A6F5FA968}"/>
              </a:ext>
            </a:extLst>
          </p:cNvPr>
          <p:cNvSpPr/>
          <p:nvPr userDrawn="1"/>
        </p:nvSpPr>
        <p:spPr>
          <a:xfrm>
            <a:off x="3657374" y="5481089"/>
            <a:ext cx="9765326" cy="481664"/>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Rectangle 1">
            <a:extLst>
              <a:ext uri="{FF2B5EF4-FFF2-40B4-BE49-F238E27FC236}">
                <a16:creationId xmlns:a16="http://schemas.microsoft.com/office/drawing/2014/main" id="{6B993C13-ED17-47F5-968E-47C8E3F33E65}"/>
              </a:ext>
            </a:extLst>
          </p:cNvPr>
          <p:cNvSpPr/>
          <p:nvPr userDrawn="1"/>
        </p:nvSpPr>
        <p:spPr>
          <a:xfrm>
            <a:off x="8031192" y="0"/>
            <a:ext cx="4160808" cy="50205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D175E70-9D23-4CF2-B9A2-B9CAF147D2C7}"/>
              </a:ext>
            </a:extLst>
          </p:cNvPr>
          <p:cNvGrpSpPr/>
          <p:nvPr userDrawn="1"/>
        </p:nvGrpSpPr>
        <p:grpSpPr>
          <a:xfrm>
            <a:off x="5070224" y="2165229"/>
            <a:ext cx="6484347" cy="3562709"/>
            <a:chOff x="-548507" y="477868"/>
            <a:chExt cx="11570449" cy="6357177"/>
          </a:xfrm>
        </p:grpSpPr>
        <p:sp>
          <p:nvSpPr>
            <p:cNvPr id="4" name="Freeform: Shape 4">
              <a:extLst>
                <a:ext uri="{FF2B5EF4-FFF2-40B4-BE49-F238E27FC236}">
                  <a16:creationId xmlns:a16="http://schemas.microsoft.com/office/drawing/2014/main" id="{BF1D3A03-C473-4DFE-B639-58283FED2D3A}"/>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5">
              <a:extLst>
                <a:ext uri="{FF2B5EF4-FFF2-40B4-BE49-F238E27FC236}">
                  <a16:creationId xmlns:a16="http://schemas.microsoft.com/office/drawing/2014/main" id="{D2A69ED7-0178-4BF4-BDC3-BDB7364CB271}"/>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6">
              <a:extLst>
                <a:ext uri="{FF2B5EF4-FFF2-40B4-BE49-F238E27FC236}">
                  <a16:creationId xmlns:a16="http://schemas.microsoft.com/office/drawing/2014/main" id="{ED5B5F1A-8C05-4B85-99CD-05E6560DB9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7">
              <a:extLst>
                <a:ext uri="{FF2B5EF4-FFF2-40B4-BE49-F238E27FC236}">
                  <a16:creationId xmlns:a16="http://schemas.microsoft.com/office/drawing/2014/main" id="{7D825F2A-D1EE-42D4-85F8-B967B3D0705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8">
              <a:extLst>
                <a:ext uri="{FF2B5EF4-FFF2-40B4-BE49-F238E27FC236}">
                  <a16:creationId xmlns:a16="http://schemas.microsoft.com/office/drawing/2014/main" id="{2F72EE9C-0AAF-4E57-A1F9-8BA73E6D0239}"/>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9">
              <a:extLst>
                <a:ext uri="{FF2B5EF4-FFF2-40B4-BE49-F238E27FC236}">
                  <a16:creationId xmlns:a16="http://schemas.microsoft.com/office/drawing/2014/main" id="{06BA8559-C531-4DFE-A1F6-DFC7FDDD2392}"/>
                </a:ext>
              </a:extLst>
            </p:cNvPr>
            <p:cNvGrpSpPr/>
            <p:nvPr/>
          </p:nvGrpSpPr>
          <p:grpSpPr>
            <a:xfrm>
              <a:off x="1606" y="6382978"/>
              <a:ext cx="413937" cy="115242"/>
              <a:chOff x="5955" y="6353672"/>
              <a:chExt cx="413937" cy="115242"/>
            </a:xfrm>
          </p:grpSpPr>
          <p:sp>
            <p:nvSpPr>
              <p:cNvPr id="14" name="Rectangle: Rounded Corners 14">
                <a:extLst>
                  <a:ext uri="{FF2B5EF4-FFF2-40B4-BE49-F238E27FC236}">
                    <a16:creationId xmlns:a16="http://schemas.microsoft.com/office/drawing/2014/main" id="{6F0A0FA0-4DB8-4CCF-B7C4-C45D5C856BC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5">
                <a:extLst>
                  <a:ext uri="{FF2B5EF4-FFF2-40B4-BE49-F238E27FC236}">
                    <a16:creationId xmlns:a16="http://schemas.microsoft.com/office/drawing/2014/main" id="{768628CF-53A4-4220-9A4E-38A67AEEF6F9}"/>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10">
              <a:extLst>
                <a:ext uri="{FF2B5EF4-FFF2-40B4-BE49-F238E27FC236}">
                  <a16:creationId xmlns:a16="http://schemas.microsoft.com/office/drawing/2014/main" id="{9CC4CFF0-C8D4-4701-BCC1-127782BB1035}"/>
                </a:ext>
              </a:extLst>
            </p:cNvPr>
            <p:cNvGrpSpPr/>
            <p:nvPr/>
          </p:nvGrpSpPr>
          <p:grpSpPr>
            <a:xfrm>
              <a:off x="9855291" y="6381600"/>
              <a:ext cx="885989" cy="115242"/>
              <a:chOff x="5955" y="6353672"/>
              <a:chExt cx="413937" cy="115242"/>
            </a:xfrm>
          </p:grpSpPr>
          <p:sp>
            <p:nvSpPr>
              <p:cNvPr id="12" name="Rectangle: Rounded Corners 12">
                <a:extLst>
                  <a:ext uri="{FF2B5EF4-FFF2-40B4-BE49-F238E27FC236}">
                    <a16:creationId xmlns:a16="http://schemas.microsoft.com/office/drawing/2014/main" id="{C9B20E79-B78C-4B0E-AB2A-3C3CF7D8B9E5}"/>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3">
                <a:extLst>
                  <a:ext uri="{FF2B5EF4-FFF2-40B4-BE49-F238E27FC236}">
                    <a16:creationId xmlns:a16="http://schemas.microsoft.com/office/drawing/2014/main" id="{C9637DFE-D49E-4B60-A6B2-4A7AD2B238D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1">
              <a:extLst>
                <a:ext uri="{FF2B5EF4-FFF2-40B4-BE49-F238E27FC236}">
                  <a16:creationId xmlns:a16="http://schemas.microsoft.com/office/drawing/2014/main" id="{2163A538-743B-42EE-BD52-CD060CCBCC1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그림 개체 틀 2">
            <a:extLst>
              <a:ext uri="{FF2B5EF4-FFF2-40B4-BE49-F238E27FC236}">
                <a16:creationId xmlns:a16="http://schemas.microsoft.com/office/drawing/2014/main" id="{3048F72C-414C-49B1-9BF2-E35C25D02FD7}"/>
              </a:ext>
            </a:extLst>
          </p:cNvPr>
          <p:cNvSpPr>
            <a:spLocks noGrp="1"/>
          </p:cNvSpPr>
          <p:nvPr>
            <p:ph type="pic" sz="quarter" idx="11" hasCustomPrompt="1"/>
          </p:nvPr>
        </p:nvSpPr>
        <p:spPr>
          <a:xfrm>
            <a:off x="5920884" y="2342075"/>
            <a:ext cx="477566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8" name="그림 개체 틀 2">
            <a:extLst>
              <a:ext uri="{FF2B5EF4-FFF2-40B4-BE49-F238E27FC236}">
                <a16:creationId xmlns:a16="http://schemas.microsoft.com/office/drawing/2014/main" id="{F2534BEC-DD80-4A25-9476-43EA4EDF281F}"/>
              </a:ext>
            </a:extLst>
          </p:cNvPr>
          <p:cNvSpPr>
            <a:spLocks noGrp="1"/>
          </p:cNvSpPr>
          <p:nvPr>
            <p:ph type="pic" sz="quarter" idx="12" hasCustomPrompt="1"/>
          </p:nvPr>
        </p:nvSpPr>
        <p:spPr>
          <a:xfrm>
            <a:off x="0" y="672860"/>
            <a:ext cx="4160809" cy="1992702"/>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9A9686A-3F53-4613-8C62-16C0DCDDBD45}"/>
              </a:ext>
            </a:extLst>
          </p:cNvPr>
          <p:cNvSpPr/>
          <p:nvPr userDrawn="1"/>
        </p:nvSpPr>
        <p:spPr>
          <a:xfrm>
            <a:off x="3786996" y="1397480"/>
            <a:ext cx="7142672" cy="406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C515CB0D-1B6C-4DFA-B150-C1C7D61A8CDD}"/>
              </a:ext>
            </a:extLst>
          </p:cNvPr>
          <p:cNvSpPr>
            <a:spLocks noGrp="1"/>
          </p:cNvSpPr>
          <p:nvPr>
            <p:ph type="pic" sz="quarter" idx="11" hasCustomPrompt="1"/>
          </p:nvPr>
        </p:nvSpPr>
        <p:spPr>
          <a:xfrm>
            <a:off x="6858000" y="1990185"/>
            <a:ext cx="5334000"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3" name="그림 개체 틀 2">
            <a:extLst>
              <a:ext uri="{FF2B5EF4-FFF2-40B4-BE49-F238E27FC236}">
                <a16:creationId xmlns:a16="http://schemas.microsoft.com/office/drawing/2014/main" id="{9917F44E-7F02-4D1D-A60C-44734796D43D}"/>
              </a:ext>
            </a:extLst>
          </p:cNvPr>
          <p:cNvSpPr>
            <a:spLocks noGrp="1"/>
          </p:cNvSpPr>
          <p:nvPr>
            <p:ph type="pic" sz="quarter" idx="12" hasCustomPrompt="1"/>
          </p:nvPr>
        </p:nvSpPr>
        <p:spPr>
          <a:xfrm>
            <a:off x="2674477" y="1990185"/>
            <a:ext cx="2975825" cy="2877630"/>
          </a:xfrm>
          <a:prstGeom prst="rect">
            <a:avLst/>
          </a:prstGeom>
          <a:solidFill>
            <a:schemeClr val="bg1">
              <a:lumMod val="95000"/>
            </a:schemeClr>
          </a:solidFill>
          <a:ln w="25400">
            <a:noFill/>
          </a:ln>
          <a:effectLst/>
        </p:spPr>
        <p:txBody>
          <a:bodyPr anchor="ctr"/>
          <a:lstStyle>
            <a:lvl1pPr marL="0" indent="0" algn="ctr">
              <a:buFontTx/>
              <a:buNone/>
              <a:defRPr sz="18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0BEEC00-0007-44FF-9EF0-3340274CD29F}"/>
              </a:ext>
            </a:extLst>
          </p:cNvPr>
          <p:cNvSpPr/>
          <p:nvPr userDrawn="1"/>
        </p:nvSpPr>
        <p:spPr>
          <a:xfrm>
            <a:off x="0" y="0"/>
            <a:ext cx="7039155" cy="36403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2">
            <a:extLst>
              <a:ext uri="{FF2B5EF4-FFF2-40B4-BE49-F238E27FC236}">
                <a16:creationId xmlns:a16="http://schemas.microsoft.com/office/drawing/2014/main" id="{8B9C75F8-627C-444D-B7CC-9520AC29BD94}"/>
              </a:ext>
            </a:extLst>
          </p:cNvPr>
          <p:cNvSpPr>
            <a:spLocks noGrp="1"/>
          </p:cNvSpPr>
          <p:nvPr>
            <p:ph type="pic" idx="12" hasCustomPrompt="1"/>
          </p:nvPr>
        </p:nvSpPr>
        <p:spPr>
          <a:xfrm>
            <a:off x="743912" y="558205"/>
            <a:ext cx="4487992" cy="251075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5B181E23-EDEA-4D74-AFFC-5BF9369F7B7F}"/>
              </a:ext>
            </a:extLst>
          </p:cNvPr>
          <p:cNvSpPr>
            <a:spLocks noGrp="1"/>
          </p:cNvSpPr>
          <p:nvPr>
            <p:ph type="pic" idx="14" hasCustomPrompt="1"/>
          </p:nvPr>
        </p:nvSpPr>
        <p:spPr>
          <a:xfrm>
            <a:off x="5423925" y="546208"/>
            <a:ext cx="3168352" cy="577179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50CD8860-A141-4FF5-897D-FF88A5357813}"/>
              </a:ext>
            </a:extLst>
          </p:cNvPr>
          <p:cNvSpPr/>
          <p:nvPr userDrawn="1"/>
        </p:nvSpPr>
        <p:spPr>
          <a:xfrm>
            <a:off x="0" y="863125"/>
            <a:ext cx="6546079" cy="513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그림 개체 틀 2">
            <a:extLst>
              <a:ext uri="{FF2B5EF4-FFF2-40B4-BE49-F238E27FC236}">
                <a16:creationId xmlns:a16="http://schemas.microsoft.com/office/drawing/2014/main" id="{8C996717-40BD-44EC-8520-312BBE2CA315}"/>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DBFFB-2F36-5C2E-2AD9-6112054C8C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702F13-74CA-FA30-121C-9C057213D3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38C745-B174-454F-42F2-3D30091088E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B99C804D-0D8D-0F1D-3865-9E3F88C6D2E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DF62C26-88DE-C1D6-D52C-9F2A8137A0A3}"/>
              </a:ext>
            </a:extLst>
          </p:cNvPr>
          <p:cNvSpPr>
            <a:spLocks noGrp="1"/>
          </p:cNvSpPr>
          <p:nvPr>
            <p:ph type="sldNum" sz="quarter" idx="12"/>
          </p:nvPr>
        </p:nvSpPr>
        <p:spPr/>
        <p:txBody>
          <a:body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303773684"/>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2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BA340E-4C4B-4B9A-AAEF-568BF36C2F80}"/>
              </a:ext>
            </a:extLst>
          </p:cNvPr>
          <p:cNvSpPr>
            <a:spLocks noGrp="1"/>
          </p:cNvSpPr>
          <p:nvPr>
            <p:ph type="pic" idx="12" hasCustomPrompt="1"/>
          </p:nvPr>
        </p:nvSpPr>
        <p:spPr>
          <a:xfrm>
            <a:off x="8554498" y="0"/>
            <a:ext cx="3637501"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Rectangle 1">
            <a:extLst>
              <a:ext uri="{FF2B5EF4-FFF2-40B4-BE49-F238E27FC236}">
                <a16:creationId xmlns:a16="http://schemas.microsoft.com/office/drawing/2014/main" id="{43EB244D-023E-4F95-A10F-B6B2D52E1F5B}"/>
              </a:ext>
            </a:extLst>
          </p:cNvPr>
          <p:cNvSpPr/>
          <p:nvPr userDrawn="1"/>
        </p:nvSpPr>
        <p:spPr>
          <a:xfrm>
            <a:off x="4916997" y="0"/>
            <a:ext cx="3637501" cy="6858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A2D85108-6C4A-4EF2-85C9-A0A45E054447}"/>
              </a:ext>
            </a:extLst>
          </p:cNvPr>
          <p:cNvSpPr>
            <a:spLocks noGrp="1"/>
          </p:cNvSpPr>
          <p:nvPr>
            <p:ph type="pic" sz="quarter" idx="10" hasCustomPrompt="1"/>
          </p:nvPr>
        </p:nvSpPr>
        <p:spPr>
          <a:xfrm>
            <a:off x="895966" y="457200"/>
            <a:ext cx="5418966" cy="6400800"/>
          </a:xfrm>
          <a:custGeom>
            <a:avLst/>
            <a:gdLst>
              <a:gd name="connsiteX0" fmla="*/ 5076966 w 5418966"/>
              <a:gd name="connsiteY0" fmla="*/ 1878594 h 6400800"/>
              <a:gd name="connsiteX1" fmla="*/ 5418966 w 5418966"/>
              <a:gd name="connsiteY1" fmla="*/ 2220594 h 6400800"/>
              <a:gd name="connsiteX2" fmla="*/ 5418966 w 5418966"/>
              <a:gd name="connsiteY2" fmla="*/ 6400800 h 6400800"/>
              <a:gd name="connsiteX3" fmla="*/ 4734966 w 5418966"/>
              <a:gd name="connsiteY3" fmla="*/ 6400800 h 6400800"/>
              <a:gd name="connsiteX4" fmla="*/ 4734966 w 5418966"/>
              <a:gd name="connsiteY4" fmla="*/ 2220594 h 6400800"/>
              <a:gd name="connsiteX5" fmla="*/ 5076966 w 5418966"/>
              <a:gd name="connsiteY5" fmla="*/ 1878594 h 6400800"/>
              <a:gd name="connsiteX6" fmla="*/ 342000 w 5418966"/>
              <a:gd name="connsiteY6" fmla="*/ 1878594 h 6400800"/>
              <a:gd name="connsiteX7" fmla="*/ 684000 w 5418966"/>
              <a:gd name="connsiteY7" fmla="*/ 2220594 h 6400800"/>
              <a:gd name="connsiteX8" fmla="*/ 684000 w 5418966"/>
              <a:gd name="connsiteY8" fmla="*/ 6400800 h 6400800"/>
              <a:gd name="connsiteX9" fmla="*/ 0 w 5418966"/>
              <a:gd name="connsiteY9" fmla="*/ 6400800 h 6400800"/>
              <a:gd name="connsiteX10" fmla="*/ 0 w 5418966"/>
              <a:gd name="connsiteY10" fmla="*/ 2220594 h 6400800"/>
              <a:gd name="connsiteX11" fmla="*/ 342000 w 5418966"/>
              <a:gd name="connsiteY11" fmla="*/ 1878594 h 6400800"/>
              <a:gd name="connsiteX12" fmla="*/ 4287805 w 5418966"/>
              <a:gd name="connsiteY12" fmla="*/ 1252396 h 6400800"/>
              <a:gd name="connsiteX13" fmla="*/ 4629805 w 5418966"/>
              <a:gd name="connsiteY13" fmla="*/ 1594396 h 6400800"/>
              <a:gd name="connsiteX14" fmla="*/ 4629805 w 5418966"/>
              <a:gd name="connsiteY14" fmla="*/ 6400800 h 6400800"/>
              <a:gd name="connsiteX15" fmla="*/ 3945805 w 5418966"/>
              <a:gd name="connsiteY15" fmla="*/ 6400800 h 6400800"/>
              <a:gd name="connsiteX16" fmla="*/ 3945805 w 5418966"/>
              <a:gd name="connsiteY16" fmla="*/ 1594396 h 6400800"/>
              <a:gd name="connsiteX17" fmla="*/ 4287805 w 5418966"/>
              <a:gd name="connsiteY17" fmla="*/ 1252396 h 6400800"/>
              <a:gd name="connsiteX18" fmla="*/ 1131160 w 5418966"/>
              <a:gd name="connsiteY18" fmla="*/ 1252396 h 6400800"/>
              <a:gd name="connsiteX19" fmla="*/ 1473161 w 5418966"/>
              <a:gd name="connsiteY19" fmla="*/ 1594396 h 6400800"/>
              <a:gd name="connsiteX20" fmla="*/ 1473161 w 5418966"/>
              <a:gd name="connsiteY20" fmla="*/ 6400800 h 6400800"/>
              <a:gd name="connsiteX21" fmla="*/ 789161 w 5418966"/>
              <a:gd name="connsiteY21" fmla="*/ 6400800 h 6400800"/>
              <a:gd name="connsiteX22" fmla="*/ 789161 w 5418966"/>
              <a:gd name="connsiteY22" fmla="*/ 1594396 h 6400800"/>
              <a:gd name="connsiteX23" fmla="*/ 1131160 w 5418966"/>
              <a:gd name="connsiteY23" fmla="*/ 1252396 h 6400800"/>
              <a:gd name="connsiteX24" fmla="*/ 3498644 w 5418966"/>
              <a:gd name="connsiteY24" fmla="*/ 626198 h 6400800"/>
              <a:gd name="connsiteX25" fmla="*/ 3840644 w 5418966"/>
              <a:gd name="connsiteY25" fmla="*/ 968198 h 6400800"/>
              <a:gd name="connsiteX26" fmla="*/ 3840644 w 5418966"/>
              <a:gd name="connsiteY26" fmla="*/ 6400800 h 6400800"/>
              <a:gd name="connsiteX27" fmla="*/ 3156644 w 5418966"/>
              <a:gd name="connsiteY27" fmla="*/ 6400800 h 6400800"/>
              <a:gd name="connsiteX28" fmla="*/ 3156644 w 5418966"/>
              <a:gd name="connsiteY28" fmla="*/ 968198 h 6400800"/>
              <a:gd name="connsiteX29" fmla="*/ 3498644 w 5418966"/>
              <a:gd name="connsiteY29" fmla="*/ 626198 h 6400800"/>
              <a:gd name="connsiteX30" fmla="*/ 1920322 w 5418966"/>
              <a:gd name="connsiteY30" fmla="*/ 626198 h 6400800"/>
              <a:gd name="connsiteX31" fmla="*/ 2262322 w 5418966"/>
              <a:gd name="connsiteY31" fmla="*/ 968198 h 6400800"/>
              <a:gd name="connsiteX32" fmla="*/ 2262322 w 5418966"/>
              <a:gd name="connsiteY32" fmla="*/ 6400800 h 6400800"/>
              <a:gd name="connsiteX33" fmla="*/ 1578322 w 5418966"/>
              <a:gd name="connsiteY33" fmla="*/ 6400800 h 6400800"/>
              <a:gd name="connsiteX34" fmla="*/ 1578322 w 5418966"/>
              <a:gd name="connsiteY34" fmla="*/ 968198 h 6400800"/>
              <a:gd name="connsiteX35" fmla="*/ 1920322 w 5418966"/>
              <a:gd name="connsiteY35" fmla="*/ 626198 h 6400800"/>
              <a:gd name="connsiteX36" fmla="*/ 2709483 w 5418966"/>
              <a:gd name="connsiteY36" fmla="*/ 0 h 6400800"/>
              <a:gd name="connsiteX37" fmla="*/ 3051483 w 5418966"/>
              <a:gd name="connsiteY37" fmla="*/ 342000 h 6400800"/>
              <a:gd name="connsiteX38" fmla="*/ 3051483 w 5418966"/>
              <a:gd name="connsiteY38" fmla="*/ 6375964 h 6400800"/>
              <a:gd name="connsiteX39" fmla="*/ 3048979 w 5418966"/>
              <a:gd name="connsiteY39" fmla="*/ 6400800 h 6400800"/>
              <a:gd name="connsiteX40" fmla="*/ 2369987 w 5418966"/>
              <a:gd name="connsiteY40" fmla="*/ 6400800 h 6400800"/>
              <a:gd name="connsiteX41" fmla="*/ 2367483 w 5418966"/>
              <a:gd name="connsiteY41" fmla="*/ 6375964 h 6400800"/>
              <a:gd name="connsiteX42" fmla="*/ 2367483 w 5418966"/>
              <a:gd name="connsiteY42" fmla="*/ 342000 h 6400800"/>
              <a:gd name="connsiteX43" fmla="*/ 2709483 w 5418966"/>
              <a:gd name="connsiteY43" fmla="*/ 0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418966" h="6400800">
                <a:moveTo>
                  <a:pt x="5076966" y="1878594"/>
                </a:moveTo>
                <a:cubicBezTo>
                  <a:pt x="5265847" y="1878594"/>
                  <a:pt x="5418966" y="2031713"/>
                  <a:pt x="5418966" y="2220594"/>
                </a:cubicBezTo>
                <a:lnTo>
                  <a:pt x="5418966" y="6400800"/>
                </a:lnTo>
                <a:lnTo>
                  <a:pt x="4734966" y="6400800"/>
                </a:lnTo>
                <a:lnTo>
                  <a:pt x="4734966" y="2220594"/>
                </a:lnTo>
                <a:cubicBezTo>
                  <a:pt x="4734966" y="2031713"/>
                  <a:pt x="4888085" y="1878594"/>
                  <a:pt x="5076966" y="1878594"/>
                </a:cubicBezTo>
                <a:close/>
                <a:moveTo>
                  <a:pt x="342000" y="1878594"/>
                </a:moveTo>
                <a:cubicBezTo>
                  <a:pt x="530881" y="1878594"/>
                  <a:pt x="684000" y="2031713"/>
                  <a:pt x="684000" y="2220594"/>
                </a:cubicBezTo>
                <a:lnTo>
                  <a:pt x="684000" y="6400800"/>
                </a:lnTo>
                <a:lnTo>
                  <a:pt x="0" y="6400800"/>
                </a:lnTo>
                <a:lnTo>
                  <a:pt x="0" y="2220594"/>
                </a:lnTo>
                <a:cubicBezTo>
                  <a:pt x="0" y="2031713"/>
                  <a:pt x="153119" y="1878594"/>
                  <a:pt x="342000" y="1878594"/>
                </a:cubicBezTo>
                <a:close/>
                <a:moveTo>
                  <a:pt x="4287805" y="1252396"/>
                </a:moveTo>
                <a:cubicBezTo>
                  <a:pt x="4476686" y="1252396"/>
                  <a:pt x="4629805" y="1405515"/>
                  <a:pt x="4629805" y="1594396"/>
                </a:cubicBezTo>
                <a:lnTo>
                  <a:pt x="4629805" y="6400800"/>
                </a:lnTo>
                <a:lnTo>
                  <a:pt x="3945805" y="6400800"/>
                </a:lnTo>
                <a:lnTo>
                  <a:pt x="3945805" y="1594396"/>
                </a:lnTo>
                <a:cubicBezTo>
                  <a:pt x="3945805" y="1405515"/>
                  <a:pt x="4098924" y="1252396"/>
                  <a:pt x="4287805" y="1252396"/>
                </a:cubicBezTo>
                <a:close/>
                <a:moveTo>
                  <a:pt x="1131160" y="1252396"/>
                </a:moveTo>
                <a:cubicBezTo>
                  <a:pt x="1320042" y="1252396"/>
                  <a:pt x="1473161" y="1405515"/>
                  <a:pt x="1473161" y="1594396"/>
                </a:cubicBezTo>
                <a:lnTo>
                  <a:pt x="1473161" y="6400800"/>
                </a:lnTo>
                <a:lnTo>
                  <a:pt x="789161" y="6400800"/>
                </a:lnTo>
                <a:lnTo>
                  <a:pt x="789161" y="1594396"/>
                </a:lnTo>
                <a:cubicBezTo>
                  <a:pt x="789161" y="1405515"/>
                  <a:pt x="942280" y="1252396"/>
                  <a:pt x="1131160" y="1252396"/>
                </a:cubicBezTo>
                <a:close/>
                <a:moveTo>
                  <a:pt x="3498644" y="626198"/>
                </a:moveTo>
                <a:cubicBezTo>
                  <a:pt x="3687525" y="626198"/>
                  <a:pt x="3840644" y="779317"/>
                  <a:pt x="3840644" y="968198"/>
                </a:cubicBezTo>
                <a:lnTo>
                  <a:pt x="3840644" y="6400800"/>
                </a:lnTo>
                <a:lnTo>
                  <a:pt x="3156644" y="6400800"/>
                </a:lnTo>
                <a:lnTo>
                  <a:pt x="3156644" y="968198"/>
                </a:lnTo>
                <a:cubicBezTo>
                  <a:pt x="3156644" y="779317"/>
                  <a:pt x="3309763" y="626198"/>
                  <a:pt x="3498644" y="626198"/>
                </a:cubicBezTo>
                <a:close/>
                <a:moveTo>
                  <a:pt x="1920322" y="626198"/>
                </a:moveTo>
                <a:cubicBezTo>
                  <a:pt x="2109203" y="626198"/>
                  <a:pt x="2262322" y="779317"/>
                  <a:pt x="2262322" y="968198"/>
                </a:cubicBezTo>
                <a:lnTo>
                  <a:pt x="2262322" y="6400800"/>
                </a:lnTo>
                <a:lnTo>
                  <a:pt x="1578322" y="6400800"/>
                </a:lnTo>
                <a:lnTo>
                  <a:pt x="1578322" y="968198"/>
                </a:lnTo>
                <a:cubicBezTo>
                  <a:pt x="1578322" y="779317"/>
                  <a:pt x="1731441" y="626198"/>
                  <a:pt x="1920322" y="626198"/>
                </a:cubicBezTo>
                <a:close/>
                <a:moveTo>
                  <a:pt x="2709483" y="0"/>
                </a:moveTo>
                <a:cubicBezTo>
                  <a:pt x="2898364" y="0"/>
                  <a:pt x="3051483" y="153119"/>
                  <a:pt x="3051483" y="342000"/>
                </a:cubicBezTo>
                <a:lnTo>
                  <a:pt x="3051483" y="6375964"/>
                </a:lnTo>
                <a:lnTo>
                  <a:pt x="3048979" y="6400800"/>
                </a:lnTo>
                <a:lnTo>
                  <a:pt x="2369987" y="6400800"/>
                </a:lnTo>
                <a:lnTo>
                  <a:pt x="2367483" y="6375964"/>
                </a:lnTo>
                <a:lnTo>
                  <a:pt x="2367483" y="342000"/>
                </a:lnTo>
                <a:cubicBezTo>
                  <a:pt x="2367483" y="153119"/>
                  <a:pt x="2520602" y="0"/>
                  <a:pt x="2709483" y="0"/>
                </a:cubicBez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그림 개체 틀 3">
            <a:extLst>
              <a:ext uri="{FF2B5EF4-FFF2-40B4-BE49-F238E27FC236}">
                <a16:creationId xmlns:a16="http://schemas.microsoft.com/office/drawing/2014/main" id="{F4F8F920-2344-4B56-8732-344A40AEF50D}"/>
              </a:ext>
            </a:extLst>
          </p:cNvPr>
          <p:cNvSpPr>
            <a:spLocks noGrp="1"/>
          </p:cNvSpPr>
          <p:nvPr>
            <p:ph type="pic" idx="12" hasCustomPrompt="1"/>
          </p:nvPr>
        </p:nvSpPr>
        <p:spPr>
          <a:xfrm>
            <a:off x="3735978" y="1288869"/>
            <a:ext cx="4423955" cy="2499360"/>
          </a:xfrm>
          <a:custGeom>
            <a:avLst/>
            <a:gdLst>
              <a:gd name="connsiteX0" fmla="*/ 0 w 4423955"/>
              <a:gd name="connsiteY0" fmla="*/ 0 h 2499360"/>
              <a:gd name="connsiteX1" fmla="*/ 4423955 w 4423955"/>
              <a:gd name="connsiteY1" fmla="*/ 0 h 2499360"/>
              <a:gd name="connsiteX2" fmla="*/ 4423955 w 4423955"/>
              <a:gd name="connsiteY2" fmla="*/ 2499360 h 2499360"/>
              <a:gd name="connsiteX3" fmla="*/ 0 w 4423955"/>
              <a:gd name="connsiteY3" fmla="*/ 2499360 h 2499360"/>
            </a:gdLst>
            <a:ahLst/>
            <a:cxnLst>
              <a:cxn ang="0">
                <a:pos x="connsiteX0" y="connsiteY0"/>
              </a:cxn>
              <a:cxn ang="0">
                <a:pos x="connsiteX1" y="connsiteY1"/>
              </a:cxn>
              <a:cxn ang="0">
                <a:pos x="connsiteX2" y="connsiteY2"/>
              </a:cxn>
              <a:cxn ang="0">
                <a:pos x="connsiteX3" y="connsiteY3"/>
              </a:cxn>
            </a:cxnLst>
            <a:rect l="l" t="t" r="r" b="b"/>
            <a:pathLst>
              <a:path w="4423955" h="2499360">
                <a:moveTo>
                  <a:pt x="0" y="0"/>
                </a:moveTo>
                <a:lnTo>
                  <a:pt x="4423955" y="0"/>
                </a:lnTo>
                <a:lnTo>
                  <a:pt x="4423955" y="2499360"/>
                </a:lnTo>
                <a:lnTo>
                  <a:pt x="0" y="2499360"/>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그림 개체 틀 13">
            <a:extLst>
              <a:ext uri="{FF2B5EF4-FFF2-40B4-BE49-F238E27FC236}">
                <a16:creationId xmlns:a16="http://schemas.microsoft.com/office/drawing/2014/main" id="{19950F4E-DC35-47C0-AF03-10B1738755F5}"/>
              </a:ext>
            </a:extLst>
          </p:cNvPr>
          <p:cNvSpPr>
            <a:spLocks noGrp="1"/>
          </p:cNvSpPr>
          <p:nvPr>
            <p:ph type="pic" idx="16" hasCustomPrompt="1"/>
          </p:nvPr>
        </p:nvSpPr>
        <p:spPr>
          <a:xfrm>
            <a:off x="5661437" y="0"/>
            <a:ext cx="6530564" cy="685800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 id="2147483691"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4"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5.xml"/><Relationship Id="rId18" Type="http://schemas.openxmlformats.org/officeDocument/2006/relationships/image" Target="../media/image31.png"/><Relationship Id="rId3" Type="http://schemas.openxmlformats.org/officeDocument/2006/relationships/image" Target="../media/image20.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8.png"/><Relationship Id="rId17" Type="http://schemas.openxmlformats.org/officeDocument/2006/relationships/customXml" Target="../ink/ink7.xml"/><Relationship Id="rId2" Type="http://schemas.openxmlformats.org/officeDocument/2006/relationships/image" Target="../media/image19.png"/><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customXml" Target="../ink/ink4.xml"/><Relationship Id="rId24" Type="http://schemas.openxmlformats.org/officeDocument/2006/relationships/image" Target="../media/image34.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27.png"/><Relationship Id="rId19" Type="http://schemas.openxmlformats.org/officeDocument/2006/relationships/customXml" Target="../ink/ink8.xml"/><Relationship Id="rId4" Type="http://schemas.openxmlformats.org/officeDocument/2006/relationships/image" Target="../media/image21.png"/><Relationship Id="rId9" Type="http://schemas.openxmlformats.org/officeDocument/2006/relationships/customXml" Target="../ink/ink3.xml"/><Relationship Id="rId14" Type="http://schemas.openxmlformats.org/officeDocument/2006/relationships/image" Target="../media/image29.png"/><Relationship Id="rId22"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customXml" Target="../ink/ink12.xml"/><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customXml" Target="../ink/ink15.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66.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customXml" Target="../ink/ink18.xml"/><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5.png"/><Relationship Id="rId5" Type="http://schemas.openxmlformats.org/officeDocument/2006/relationships/image" Target="../media/image61.png"/><Relationship Id="rId10" Type="http://schemas.openxmlformats.org/officeDocument/2006/relationships/customXml" Target="../ink/ink17.xml"/><Relationship Id="rId4" Type="http://schemas.openxmlformats.org/officeDocument/2006/relationships/image" Target="../media/image60.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5" Type="http://schemas.openxmlformats.org/officeDocument/2006/relationships/image" Target="../media/image70.gif"/><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2.xml"/><Relationship Id="rId5" Type="http://schemas.openxmlformats.org/officeDocument/2006/relationships/hyperlink" Target="https://scikit-learn.org/stable/modules/generated/sklearn.manifold.TSNE.html#sklearn.manifold.TSNE" TargetMode="Externa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5.xml"/><Relationship Id="rId4" Type="http://schemas.openxmlformats.org/officeDocument/2006/relationships/image" Target="../media/image7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cikit-learn.org/stable/auto_examples/manifold/plot_compare_methods.html" TargetMode="Externa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customXml" Target="../ink/ink23.xml"/><Relationship Id="rId3" Type="http://schemas.openxmlformats.org/officeDocument/2006/relationships/image" Target="../media/image86.jpeg"/><Relationship Id="rId7" Type="http://schemas.openxmlformats.org/officeDocument/2006/relationships/customXml" Target="../ink/ink20.xml"/><Relationship Id="rId12" Type="http://schemas.openxmlformats.org/officeDocument/2006/relationships/image" Target="../media/image91.png"/><Relationship Id="rId2" Type="http://schemas.openxmlformats.org/officeDocument/2006/relationships/image" Target="../media/image85.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customXml" Target="../ink/ink22.xml"/><Relationship Id="rId5" Type="http://schemas.openxmlformats.org/officeDocument/2006/relationships/customXml" Target="../ink/ink19.xml"/><Relationship Id="rId10" Type="http://schemas.openxmlformats.org/officeDocument/2006/relationships/image" Target="../media/image90.png"/><Relationship Id="rId4" Type="http://schemas.openxmlformats.org/officeDocument/2006/relationships/image" Target="../media/image87.jpeg"/><Relationship Id="rId9" Type="http://schemas.openxmlformats.org/officeDocument/2006/relationships/customXml" Target="../ink/ink21.xml"/><Relationship Id="rId1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2DAA667-36E5-482D-9F54-32B2E46999CA}"/>
              </a:ext>
            </a:extLst>
          </p:cNvPr>
          <p:cNvSpPr txBox="1"/>
          <p:nvPr/>
        </p:nvSpPr>
        <p:spPr>
          <a:xfrm>
            <a:off x="75177" y="0"/>
            <a:ext cx="4922288" cy="3416320"/>
          </a:xfrm>
          <a:prstGeom prst="rect">
            <a:avLst/>
          </a:prstGeom>
          <a:noFill/>
        </p:spPr>
        <p:txBody>
          <a:bodyPr wrap="square" rtlCol="0" anchor="ctr">
            <a:spAutoFit/>
          </a:bodyPr>
          <a:lstStyle/>
          <a:p>
            <a:r>
              <a:rPr lang="en-IN" altLang="ko-KR" sz="5400" dirty="0">
                <a:solidFill>
                  <a:schemeClr val="tx1">
                    <a:lumMod val="75000"/>
                    <a:lumOff val="25000"/>
                  </a:schemeClr>
                </a:solidFill>
                <a:latin typeface="+mj-lt"/>
                <a:cs typeface="Arial" pitchFamily="34" charset="0"/>
              </a:rPr>
              <a:t>Manifold Learning For Feature Extraction</a:t>
            </a:r>
            <a:endParaRPr lang="ko-KR" altLang="en-US" sz="5400" dirty="0">
              <a:solidFill>
                <a:schemeClr val="tx1">
                  <a:lumMod val="75000"/>
                  <a:lumOff val="25000"/>
                </a:schemeClr>
              </a:solidFill>
              <a:latin typeface="+mj-lt"/>
              <a:cs typeface="Arial" pitchFamily="34" charset="0"/>
            </a:endParaRPr>
          </a:p>
        </p:txBody>
      </p:sp>
      <p:grpSp>
        <p:nvGrpSpPr>
          <p:cNvPr id="2" name="Group 5">
            <a:extLst>
              <a:ext uri="{FF2B5EF4-FFF2-40B4-BE49-F238E27FC236}">
                <a16:creationId xmlns:a16="http://schemas.microsoft.com/office/drawing/2014/main" id="{36D2723F-45CC-568C-4C7E-68C9B496049F}"/>
              </a:ext>
            </a:extLst>
          </p:cNvPr>
          <p:cNvGrpSpPr/>
          <p:nvPr/>
        </p:nvGrpSpPr>
        <p:grpSpPr>
          <a:xfrm>
            <a:off x="7262847" y="1374733"/>
            <a:ext cx="5085807" cy="1210653"/>
            <a:chOff x="6618749" y="2714768"/>
            <a:chExt cx="2747269" cy="1210653"/>
          </a:xfrm>
        </p:grpSpPr>
        <p:sp>
          <p:nvSpPr>
            <p:cNvPr id="3" name="TextBox 2">
              <a:extLst>
                <a:ext uri="{FF2B5EF4-FFF2-40B4-BE49-F238E27FC236}">
                  <a16:creationId xmlns:a16="http://schemas.microsoft.com/office/drawing/2014/main" id="{A9EF67EB-DD9A-BF88-77B2-B06611AD1270}"/>
                </a:ext>
              </a:extLst>
            </p:cNvPr>
            <p:cNvSpPr txBox="1"/>
            <p:nvPr/>
          </p:nvSpPr>
          <p:spPr>
            <a:xfrm>
              <a:off x="6618749" y="2714768"/>
              <a:ext cx="2747269" cy="830997"/>
            </a:xfrm>
            <a:prstGeom prst="rect">
              <a:avLst/>
            </a:prstGeom>
            <a:noFill/>
          </p:spPr>
          <p:txBody>
            <a:bodyPr wrap="square" rtlCol="0" anchor="ctr">
              <a:spAutoFit/>
            </a:bodyPr>
            <a:lstStyle/>
            <a:p>
              <a:pPr algn="ctr"/>
              <a:r>
                <a:rPr lang="en-IN" altLang="ko-KR" sz="4800" b="1" dirty="0">
                  <a:solidFill>
                    <a:schemeClr val="tx1">
                      <a:lumMod val="75000"/>
                      <a:lumOff val="25000"/>
                    </a:schemeClr>
                  </a:solidFill>
                  <a:latin typeface="+mj-lt"/>
                  <a:cs typeface="Arial" pitchFamily="34" charset="0"/>
                </a:rPr>
                <a:t>Pallab Sarkar</a:t>
              </a:r>
              <a:endParaRPr lang="ko-KR" altLang="en-US" sz="4800" b="1" dirty="0">
                <a:solidFill>
                  <a:schemeClr val="tx1">
                    <a:lumMod val="75000"/>
                    <a:lumOff val="25000"/>
                  </a:schemeClr>
                </a:solidFill>
                <a:latin typeface="+mj-lt"/>
                <a:cs typeface="Arial" pitchFamily="34" charset="0"/>
              </a:endParaRPr>
            </a:p>
          </p:txBody>
        </p:sp>
        <p:sp>
          <p:nvSpPr>
            <p:cNvPr id="4" name="TextBox 3">
              <a:extLst>
                <a:ext uri="{FF2B5EF4-FFF2-40B4-BE49-F238E27FC236}">
                  <a16:creationId xmlns:a16="http://schemas.microsoft.com/office/drawing/2014/main" id="{E8802AE1-CAC7-5444-813D-5AD89E9ECDD0}"/>
                </a:ext>
              </a:extLst>
            </p:cNvPr>
            <p:cNvSpPr txBox="1"/>
            <p:nvPr/>
          </p:nvSpPr>
          <p:spPr>
            <a:xfrm>
              <a:off x="6618749" y="3545765"/>
              <a:ext cx="2747236" cy="379656"/>
            </a:xfrm>
            <a:prstGeom prst="rect">
              <a:avLst/>
            </a:prstGeom>
            <a:noFill/>
          </p:spPr>
          <p:txBody>
            <a:bodyPr wrap="square" rtlCol="0" anchor="ctr">
              <a:spAutoFit/>
            </a:bodyPr>
            <a:lstStyle/>
            <a:p>
              <a:pPr algn="ctr"/>
              <a:r>
                <a:rPr lang="en-IN" altLang="ko-KR" sz="1867" dirty="0">
                  <a:solidFill>
                    <a:schemeClr val="tx1">
                      <a:lumMod val="75000"/>
                      <a:lumOff val="25000"/>
                    </a:schemeClr>
                  </a:solidFill>
                  <a:cs typeface="Arial" pitchFamily="34" charset="0"/>
                </a:rPr>
                <a:t>Advanced M/S 4</a:t>
              </a:r>
              <a:r>
                <a:rPr lang="en-IN" altLang="ko-KR" sz="1867" baseline="30000" dirty="0">
                  <a:solidFill>
                    <a:schemeClr val="tx1">
                      <a:lumMod val="75000"/>
                      <a:lumOff val="25000"/>
                    </a:schemeClr>
                  </a:solidFill>
                  <a:cs typeface="Arial" pitchFamily="34" charset="0"/>
                </a:rPr>
                <a:t>th</a:t>
              </a:r>
              <a:r>
                <a:rPr lang="en-IN" altLang="ko-KR" sz="1867" dirty="0">
                  <a:solidFill>
                    <a:schemeClr val="tx1">
                      <a:lumMod val="75000"/>
                      <a:lumOff val="25000"/>
                    </a:schemeClr>
                  </a:solidFill>
                  <a:cs typeface="Arial" pitchFamily="34" charset="0"/>
                </a:rPr>
                <a:t> Year –BEE JU , 8</a:t>
              </a:r>
              <a:r>
                <a:rPr lang="en-IN" altLang="ko-KR" sz="1867" baseline="30000" dirty="0">
                  <a:solidFill>
                    <a:schemeClr val="tx1">
                      <a:lumMod val="75000"/>
                      <a:lumOff val="25000"/>
                    </a:schemeClr>
                  </a:solidFill>
                  <a:cs typeface="Arial" pitchFamily="34" charset="0"/>
                </a:rPr>
                <a:t>th</a:t>
              </a:r>
              <a:r>
                <a:rPr lang="en-IN" altLang="ko-KR" sz="1867" dirty="0">
                  <a:solidFill>
                    <a:schemeClr val="tx1">
                      <a:lumMod val="75000"/>
                      <a:lumOff val="25000"/>
                    </a:schemeClr>
                  </a:solidFill>
                  <a:cs typeface="Arial" pitchFamily="34" charset="0"/>
                </a:rPr>
                <a:t> Sem</a:t>
              </a:r>
              <a:endParaRPr lang="ko-KR" altLang="en-US" sz="1867"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884308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4C9110-D219-98DA-4AD8-D483C07D3F7D}"/>
              </a:ext>
            </a:extLst>
          </p:cNvPr>
          <p:cNvSpPr txBox="1"/>
          <p:nvPr/>
        </p:nvSpPr>
        <p:spPr>
          <a:xfrm>
            <a:off x="365759" y="439142"/>
            <a:ext cx="3416969" cy="369332"/>
          </a:xfrm>
          <a:prstGeom prst="rect">
            <a:avLst/>
          </a:prstGeom>
          <a:noFill/>
        </p:spPr>
        <p:txBody>
          <a:bodyPr wrap="square" rtlCol="0">
            <a:spAutoFit/>
          </a:bodyPr>
          <a:lstStyle/>
          <a:p>
            <a:r>
              <a:rPr lang="en-IN" dirty="0"/>
              <a:t>Graph embedding framework:-</a:t>
            </a:r>
          </a:p>
        </p:txBody>
      </p:sp>
      <p:pic>
        <p:nvPicPr>
          <p:cNvPr id="2050" name="Picture 2" descr="Graph Embeddings: AI That Learns from Your Data to Solve Problems">
            <a:extLst>
              <a:ext uri="{FF2B5EF4-FFF2-40B4-BE49-F238E27FC236}">
                <a16:creationId xmlns:a16="http://schemas.microsoft.com/office/drawing/2014/main" id="{7F8FCCDD-6BA7-E336-947C-DCD2390484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4323"/>
          <a:stretch/>
        </p:blipFill>
        <p:spPr bwMode="auto">
          <a:xfrm rot="3019247">
            <a:off x="9748825" y="543443"/>
            <a:ext cx="1828800" cy="22313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DCCA5A6-F933-D89F-57D3-2354F13486A9}"/>
              </a:ext>
            </a:extLst>
          </p:cNvPr>
          <p:cNvSpPr txBox="1"/>
          <p:nvPr/>
        </p:nvSpPr>
        <p:spPr>
          <a:xfrm>
            <a:off x="1405021" y="1723597"/>
            <a:ext cx="7344076" cy="1169551"/>
          </a:xfrm>
          <a:prstGeom prst="rect">
            <a:avLst/>
          </a:prstGeom>
          <a:noFill/>
        </p:spPr>
        <p:txBody>
          <a:bodyPr wrap="square" rtlCol="0">
            <a:spAutoFit/>
          </a:bodyPr>
          <a:lstStyle/>
          <a:p>
            <a:endParaRPr lang="en-IN" sz="1400" dirty="0"/>
          </a:p>
          <a:p>
            <a:endParaRPr lang="en-IN" sz="1400" dirty="0"/>
          </a:p>
          <a:p>
            <a:endParaRPr lang="en-IN" sz="1400" dirty="0"/>
          </a:p>
          <a:p>
            <a:endParaRPr lang="en-IN" sz="1400" dirty="0"/>
          </a:p>
          <a:p>
            <a:endParaRPr lang="en-IN" sz="1400" dirty="0"/>
          </a:p>
        </p:txBody>
      </p:sp>
      <p:pic>
        <p:nvPicPr>
          <p:cNvPr id="10" name="Picture 9">
            <a:extLst>
              <a:ext uri="{FF2B5EF4-FFF2-40B4-BE49-F238E27FC236}">
                <a16:creationId xmlns:a16="http://schemas.microsoft.com/office/drawing/2014/main" id="{DE80DAD2-C870-0827-854F-774D86685B5A}"/>
              </a:ext>
            </a:extLst>
          </p:cNvPr>
          <p:cNvPicPr>
            <a:picLocks noChangeAspect="1"/>
          </p:cNvPicPr>
          <p:nvPr/>
        </p:nvPicPr>
        <p:blipFill rotWithShape="1">
          <a:blip r:embed="rId3">
            <a:extLst>
              <a:ext uri="{28A0092B-C50C-407E-A947-70E740481C1C}">
                <a14:useLocalDpi xmlns:a14="http://schemas.microsoft.com/office/drawing/2010/main" val="0"/>
              </a:ext>
            </a:extLst>
          </a:blip>
          <a:srcRect l="21079" t="40719" r="38816" b="19719"/>
          <a:stretch/>
        </p:blipFill>
        <p:spPr>
          <a:xfrm>
            <a:off x="83986" y="1166203"/>
            <a:ext cx="6268687" cy="3478367"/>
          </a:xfrm>
          <a:prstGeom prst="rect">
            <a:avLst/>
          </a:prstGeom>
        </p:spPr>
      </p:pic>
      <p:sp>
        <p:nvSpPr>
          <p:cNvPr id="12" name="TextBox 11">
            <a:extLst>
              <a:ext uri="{FF2B5EF4-FFF2-40B4-BE49-F238E27FC236}">
                <a16:creationId xmlns:a16="http://schemas.microsoft.com/office/drawing/2014/main" id="{4B4CA65A-DB74-B304-0571-9D3D81728D76}"/>
              </a:ext>
            </a:extLst>
          </p:cNvPr>
          <p:cNvSpPr txBox="1"/>
          <p:nvPr/>
        </p:nvSpPr>
        <p:spPr>
          <a:xfrm>
            <a:off x="6545582" y="100588"/>
            <a:ext cx="3079681" cy="523220"/>
          </a:xfrm>
          <a:prstGeom prst="rect">
            <a:avLst/>
          </a:prstGeom>
          <a:noFill/>
        </p:spPr>
        <p:txBody>
          <a:bodyPr wrap="square">
            <a:spAutoFit/>
          </a:bodyPr>
          <a:lstStyle/>
          <a:p>
            <a:r>
              <a:rPr lang="en-IN" sz="1400" dirty="0"/>
              <a:t>Edges: (A, B), (B, C), (A, C), (B, E), (D, A), (E, F)</a:t>
            </a:r>
          </a:p>
        </p:txBody>
      </p:sp>
      <p:sp>
        <p:nvSpPr>
          <p:cNvPr id="15" name="Rectangle 5">
            <a:extLst>
              <a:ext uri="{FF2B5EF4-FFF2-40B4-BE49-F238E27FC236}">
                <a16:creationId xmlns:a16="http://schemas.microsoft.com/office/drawing/2014/main" id="{DAC1A8AE-73EF-C046-5980-B41F15885CB4}"/>
              </a:ext>
            </a:extLst>
          </p:cNvPr>
          <p:cNvSpPr>
            <a:spLocks noChangeArrowheads="1"/>
          </p:cNvSpPr>
          <p:nvPr/>
        </p:nvSpPr>
        <p:spPr bwMode="auto">
          <a:xfrm>
            <a:off x="7697533" y="1203104"/>
            <a:ext cx="1044000"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1200" b="1" dirty="0">
                <a:solidFill>
                  <a:srgbClr val="0D0D0D"/>
                </a:solidFill>
                <a:latin typeface="Söhne"/>
              </a:rPr>
              <a:t>A --- B -- C</a:t>
            </a:r>
          </a:p>
          <a:p>
            <a:pPr lvl="0" eaLnBrk="0" fontAlgn="base" hangingPunct="0">
              <a:spcBef>
                <a:spcPct val="0"/>
              </a:spcBef>
              <a:spcAft>
                <a:spcPct val="0"/>
              </a:spcAft>
            </a:pPr>
            <a:r>
              <a:rPr lang="en-US" altLang="en-US" sz="1200" b="1" dirty="0">
                <a:solidFill>
                  <a:srgbClr val="0D0D0D"/>
                </a:solidFill>
                <a:latin typeface="Söhne"/>
              </a:rPr>
              <a:t>|       |</a:t>
            </a:r>
          </a:p>
          <a:p>
            <a:pPr lvl="0" eaLnBrk="0" fontAlgn="base" hangingPunct="0">
              <a:spcBef>
                <a:spcPct val="0"/>
              </a:spcBef>
              <a:spcAft>
                <a:spcPct val="0"/>
              </a:spcAft>
            </a:pPr>
            <a:r>
              <a:rPr lang="en-US" altLang="en-US" sz="1200" b="1" dirty="0">
                <a:solidFill>
                  <a:srgbClr val="0D0D0D"/>
                </a:solidFill>
                <a:latin typeface="Söhne"/>
              </a:rPr>
              <a:t>D      E -- F</a:t>
            </a:r>
          </a:p>
        </p:txBody>
      </p:sp>
      <p:sp>
        <p:nvSpPr>
          <p:cNvPr id="16" name="Rectangle 6">
            <a:extLst>
              <a:ext uri="{FF2B5EF4-FFF2-40B4-BE49-F238E27FC236}">
                <a16:creationId xmlns:a16="http://schemas.microsoft.com/office/drawing/2014/main" id="{24DF4651-A5D4-49BF-DAB5-2769067B73F1}"/>
              </a:ext>
            </a:extLst>
          </p:cNvPr>
          <p:cNvSpPr>
            <a:spLocks noChangeArrowheads="1"/>
          </p:cNvSpPr>
          <p:nvPr/>
        </p:nvSpPr>
        <p:spPr bwMode="auto">
          <a:xfrm>
            <a:off x="6711883" y="2205486"/>
            <a:ext cx="2097903"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D0D0D"/>
                </a:solidFill>
                <a:effectLst/>
                <a:latin typeface="Söhne"/>
              </a:rPr>
              <a:t>Generate Random Walks: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D0D0D"/>
                </a:solidFill>
                <a:effectLst/>
                <a:latin typeface="Söhne"/>
              </a:rPr>
              <a:t>Random Walk 1 (starting from A): </a:t>
            </a:r>
            <a:r>
              <a:rPr kumimoji="0" lang="en-US" altLang="en-US" b="1" i="0" u="none" strike="noStrike" cap="none" normalizeH="0" baseline="0" dirty="0">
                <a:ln>
                  <a:noFill/>
                </a:ln>
                <a:solidFill>
                  <a:srgbClr val="0D0D0D"/>
                </a:solidFill>
                <a:effectLst/>
                <a:latin typeface="Söhne Mono"/>
              </a:rPr>
              <a:t>A -&gt; B -&gt; E -&gt; F</a:t>
            </a:r>
            <a:endParaRPr kumimoji="0" lang="en-US" altLang="en-US" sz="1200" b="0" i="0" u="none" strike="noStrike" cap="none" normalizeH="0" baseline="0" dirty="0">
              <a:ln>
                <a:noFill/>
              </a:ln>
              <a:solidFill>
                <a:srgbClr val="0D0D0D"/>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D0D0D"/>
                </a:solidFill>
                <a:effectLst/>
                <a:latin typeface="Söhne"/>
              </a:rPr>
              <a:t>Random Walk 2 (starting from C): </a:t>
            </a:r>
            <a:r>
              <a:rPr kumimoji="0" lang="en-US" altLang="en-US" b="1" i="0" u="none" strike="noStrike" cap="none" normalizeH="0" baseline="0" dirty="0">
                <a:ln>
                  <a:noFill/>
                </a:ln>
                <a:solidFill>
                  <a:srgbClr val="0D0D0D"/>
                </a:solidFill>
                <a:effectLst/>
                <a:latin typeface="Söhne Mono"/>
              </a:rPr>
              <a:t>C -&gt;B-&gt; E -&gt; F</a:t>
            </a:r>
            <a:endParaRPr kumimoji="0" lang="en-US" altLang="en-US" sz="1200" b="0" i="0" u="none" strike="noStrike" cap="none" normalizeH="0" baseline="0" dirty="0">
              <a:ln>
                <a:noFill/>
              </a:ln>
              <a:solidFill>
                <a:srgbClr val="0D0D0D"/>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7">
            <a:extLst>
              <a:ext uri="{FF2B5EF4-FFF2-40B4-BE49-F238E27FC236}">
                <a16:creationId xmlns:a16="http://schemas.microsoft.com/office/drawing/2014/main" id="{A1315646-C194-3EF2-056A-DE18DD1C7814}"/>
              </a:ext>
            </a:extLst>
          </p:cNvPr>
          <p:cNvSpPr>
            <a:spLocks noChangeArrowheads="1"/>
          </p:cNvSpPr>
          <p:nvPr/>
        </p:nvSpPr>
        <p:spPr bwMode="auto">
          <a:xfrm>
            <a:off x="6542096" y="3375037"/>
            <a:ext cx="5283866"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D0D0D"/>
                </a:solidFill>
                <a:effectLst/>
                <a:latin typeface="Söhne"/>
              </a:rPr>
              <a:t>Construct Skip-gram Pairs: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D0D0D"/>
                </a:solidFill>
                <a:effectLst/>
                <a:latin typeface="Söhne"/>
              </a:rPr>
              <a:t>For each node in the random walks, construct skip-gram pairs. Let's assume a window size of 1.</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D0D0D"/>
                </a:solidFill>
                <a:effectLst/>
                <a:latin typeface="Söhne"/>
              </a:rPr>
              <a:t>Pairs for Random Walk 1: </a:t>
            </a:r>
            <a:r>
              <a:rPr kumimoji="0" lang="en-US" altLang="en-US" b="1" i="0" u="none" strike="noStrike" cap="none" normalizeH="0" baseline="0" dirty="0">
                <a:ln>
                  <a:noFill/>
                </a:ln>
                <a:solidFill>
                  <a:srgbClr val="0D0D0D"/>
                </a:solidFill>
                <a:effectLst/>
                <a:latin typeface="Söhne Mono"/>
              </a:rPr>
              <a:t>(A, B), (B, A), (B, E), (E, B), (E, </a:t>
            </a:r>
            <a:r>
              <a:rPr lang="en-US" altLang="en-US" b="1" dirty="0">
                <a:solidFill>
                  <a:srgbClr val="0D0D0D"/>
                </a:solidFill>
                <a:latin typeface="Söhne Mono"/>
              </a:rPr>
              <a:t>F</a:t>
            </a:r>
            <a:r>
              <a:rPr kumimoji="0" lang="en-US" altLang="en-US" b="1" i="0" u="none" strike="noStrike" cap="none" normalizeH="0" baseline="0" dirty="0">
                <a:ln>
                  <a:noFill/>
                </a:ln>
                <a:solidFill>
                  <a:srgbClr val="0D0D0D"/>
                </a:solidFill>
                <a:effectLst/>
                <a:latin typeface="Söhne Mono"/>
              </a:rPr>
              <a:t>), (F, </a:t>
            </a:r>
            <a:r>
              <a:rPr lang="en-US" altLang="en-US" b="1" dirty="0">
                <a:solidFill>
                  <a:srgbClr val="0D0D0D"/>
                </a:solidFill>
                <a:latin typeface="Söhne Mono"/>
              </a:rPr>
              <a:t>E</a:t>
            </a:r>
            <a:r>
              <a:rPr kumimoji="0" lang="en-US" altLang="en-US" b="1" i="0" u="none" strike="noStrike" cap="none" normalizeH="0" baseline="0" dirty="0">
                <a:ln>
                  <a:noFill/>
                </a:ln>
                <a:solidFill>
                  <a:srgbClr val="0D0D0D"/>
                </a:solidFill>
                <a:effectLst/>
                <a:latin typeface="Söhne Mono"/>
              </a:rPr>
              <a:t>)</a:t>
            </a:r>
            <a:endParaRPr kumimoji="0" lang="en-US" altLang="en-US" sz="1200" b="0" i="0" u="none" strike="noStrike" cap="none" normalizeH="0" baseline="0" dirty="0">
              <a:ln>
                <a:noFill/>
              </a:ln>
              <a:solidFill>
                <a:srgbClr val="0D0D0D"/>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rgbClr val="0D0D0D"/>
                </a:solidFill>
                <a:effectLst/>
                <a:latin typeface="Söhne"/>
              </a:rPr>
              <a:t>Pairs for Random Walk 2: </a:t>
            </a:r>
            <a:r>
              <a:rPr kumimoji="0" lang="en-US" altLang="en-US" b="1" i="0" u="none" strike="noStrike" cap="none" normalizeH="0" baseline="0" dirty="0">
                <a:ln>
                  <a:noFill/>
                </a:ln>
                <a:solidFill>
                  <a:srgbClr val="0D0D0D"/>
                </a:solidFill>
                <a:effectLst/>
                <a:latin typeface="Söhne Mono"/>
              </a:rPr>
              <a:t>(C, B), (B, C), (B, </a:t>
            </a:r>
            <a:r>
              <a:rPr lang="en-US" altLang="en-US" b="1" dirty="0">
                <a:solidFill>
                  <a:srgbClr val="0D0D0D"/>
                </a:solidFill>
                <a:latin typeface="Söhne Mono"/>
              </a:rPr>
              <a:t>E</a:t>
            </a:r>
            <a:r>
              <a:rPr kumimoji="0" lang="en-US" altLang="en-US" b="1" i="0" u="none" strike="noStrike" cap="none" normalizeH="0" baseline="0" dirty="0">
                <a:ln>
                  <a:noFill/>
                </a:ln>
                <a:solidFill>
                  <a:srgbClr val="0D0D0D"/>
                </a:solidFill>
                <a:effectLst/>
                <a:latin typeface="Söhne Mono"/>
              </a:rPr>
              <a:t>), (E, </a:t>
            </a:r>
            <a:r>
              <a:rPr lang="en-US" altLang="en-US" b="1" dirty="0">
                <a:solidFill>
                  <a:srgbClr val="0D0D0D"/>
                </a:solidFill>
                <a:latin typeface="Söhne Mono"/>
              </a:rPr>
              <a:t>B</a:t>
            </a:r>
            <a:r>
              <a:rPr kumimoji="0" lang="en-US" altLang="en-US" b="1" i="0" u="none" strike="noStrike" cap="none" normalizeH="0" baseline="0" dirty="0">
                <a:ln>
                  <a:noFill/>
                </a:ln>
                <a:solidFill>
                  <a:srgbClr val="0D0D0D"/>
                </a:solidFill>
                <a:effectLst/>
                <a:latin typeface="Söhne Mono"/>
              </a:rPr>
              <a:t>),(E,F),(F,E)</a:t>
            </a:r>
            <a:endParaRPr kumimoji="0" lang="en-US" altLang="en-US" sz="1200" b="0" i="0" u="none" strike="noStrike" cap="none" normalizeH="0" baseline="0" dirty="0">
              <a:ln>
                <a:noFill/>
              </a:ln>
              <a:solidFill>
                <a:srgbClr val="0D0D0D"/>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1" name="Picture 20">
            <a:extLst>
              <a:ext uri="{FF2B5EF4-FFF2-40B4-BE49-F238E27FC236}">
                <a16:creationId xmlns:a16="http://schemas.microsoft.com/office/drawing/2014/main" id="{0C4D7F4E-0326-74A6-E06B-6D5292A86687}"/>
              </a:ext>
            </a:extLst>
          </p:cNvPr>
          <p:cNvPicPr>
            <a:picLocks noChangeAspect="1"/>
          </p:cNvPicPr>
          <p:nvPr/>
        </p:nvPicPr>
        <p:blipFill rotWithShape="1">
          <a:blip r:embed="rId4">
            <a:extLst>
              <a:ext uri="{28A0092B-C50C-407E-A947-70E740481C1C}">
                <a14:useLocalDpi xmlns:a14="http://schemas.microsoft.com/office/drawing/2010/main" val="0"/>
              </a:ext>
            </a:extLst>
          </a:blip>
          <a:srcRect l="24001" t="36954" r="39921" b="37025"/>
          <a:stretch/>
        </p:blipFill>
        <p:spPr>
          <a:xfrm>
            <a:off x="6622877" y="5091840"/>
            <a:ext cx="4041218" cy="1639522"/>
          </a:xfrm>
          <a:prstGeom prst="rect">
            <a:avLst/>
          </a:prstGeom>
        </p:spPr>
      </p:pic>
      <p:grpSp>
        <p:nvGrpSpPr>
          <p:cNvPr id="25" name="Group 24">
            <a:extLst>
              <a:ext uri="{FF2B5EF4-FFF2-40B4-BE49-F238E27FC236}">
                <a16:creationId xmlns:a16="http://schemas.microsoft.com/office/drawing/2014/main" id="{17836F22-0315-02F3-D4E5-CF48CC7060E1}"/>
              </a:ext>
            </a:extLst>
          </p:cNvPr>
          <p:cNvGrpSpPr/>
          <p:nvPr/>
        </p:nvGrpSpPr>
        <p:grpSpPr>
          <a:xfrm>
            <a:off x="6188741" y="2473522"/>
            <a:ext cx="383040" cy="383040"/>
            <a:chOff x="6188741" y="2473522"/>
            <a:chExt cx="383040" cy="383040"/>
          </a:xfrm>
        </p:grpSpPr>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605C2AA8-54A4-300F-4C60-8C78E88177B2}"/>
                    </a:ext>
                  </a:extLst>
                </p14:cNvPr>
                <p14:cNvContentPartPr/>
                <p14:nvPr/>
              </p14:nvContentPartPr>
              <p14:xfrm>
                <a:off x="6188741" y="2646682"/>
                <a:ext cx="353520" cy="360"/>
              </p14:xfrm>
            </p:contentPart>
          </mc:Choice>
          <mc:Fallback xmlns="">
            <p:pic>
              <p:nvPicPr>
                <p:cNvPr id="23" name="Ink 22">
                  <a:extLst>
                    <a:ext uri="{FF2B5EF4-FFF2-40B4-BE49-F238E27FC236}">
                      <a16:creationId xmlns:a16="http://schemas.microsoft.com/office/drawing/2014/main" id="{605C2AA8-54A4-300F-4C60-8C78E88177B2}"/>
                    </a:ext>
                  </a:extLst>
                </p:cNvPr>
                <p:cNvPicPr/>
                <p:nvPr/>
              </p:nvPicPr>
              <p:blipFill>
                <a:blip r:embed="rId6"/>
                <a:stretch>
                  <a:fillRect/>
                </a:stretch>
              </p:blipFill>
              <p:spPr>
                <a:xfrm>
                  <a:off x="6170741" y="2628682"/>
                  <a:ext cx="3891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DD5D6CDA-7F00-14BF-9F24-1C5C9C5E99D8}"/>
                    </a:ext>
                  </a:extLst>
                </p14:cNvPr>
                <p14:cNvContentPartPr/>
                <p14:nvPr/>
              </p14:nvContentPartPr>
              <p14:xfrm>
                <a:off x="6422021" y="2473522"/>
                <a:ext cx="149760" cy="383040"/>
              </p14:xfrm>
            </p:contentPart>
          </mc:Choice>
          <mc:Fallback xmlns="">
            <p:pic>
              <p:nvPicPr>
                <p:cNvPr id="24" name="Ink 23">
                  <a:extLst>
                    <a:ext uri="{FF2B5EF4-FFF2-40B4-BE49-F238E27FC236}">
                      <a16:creationId xmlns:a16="http://schemas.microsoft.com/office/drawing/2014/main" id="{DD5D6CDA-7F00-14BF-9F24-1C5C9C5E99D8}"/>
                    </a:ext>
                  </a:extLst>
                </p:cNvPr>
                <p:cNvPicPr/>
                <p:nvPr/>
              </p:nvPicPr>
              <p:blipFill>
                <a:blip r:embed="rId8"/>
                <a:stretch>
                  <a:fillRect/>
                </a:stretch>
              </p:blipFill>
              <p:spPr>
                <a:xfrm>
                  <a:off x="6404381" y="2455882"/>
                  <a:ext cx="185400" cy="418680"/>
                </a:xfrm>
                <a:prstGeom prst="rect">
                  <a:avLst/>
                </a:prstGeom>
              </p:spPr>
            </p:pic>
          </mc:Fallback>
        </mc:AlternateContent>
      </p:grpSp>
      <p:grpSp>
        <p:nvGrpSpPr>
          <p:cNvPr id="28" name="Group 27">
            <a:extLst>
              <a:ext uri="{FF2B5EF4-FFF2-40B4-BE49-F238E27FC236}">
                <a16:creationId xmlns:a16="http://schemas.microsoft.com/office/drawing/2014/main" id="{B32D255A-E435-31CC-4446-B66D000EB399}"/>
              </a:ext>
            </a:extLst>
          </p:cNvPr>
          <p:cNvGrpSpPr/>
          <p:nvPr/>
        </p:nvGrpSpPr>
        <p:grpSpPr>
          <a:xfrm>
            <a:off x="6073541" y="3711562"/>
            <a:ext cx="410760" cy="286200"/>
            <a:chOff x="6073541" y="3711562"/>
            <a:chExt cx="410760" cy="286200"/>
          </a:xfrm>
        </p:grpSpPr>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5CBC3C5B-E1BB-793D-7E24-31A3DAD8C940}"/>
                    </a:ext>
                  </a:extLst>
                </p14:cNvPr>
                <p14:cNvContentPartPr/>
                <p14:nvPr/>
              </p14:nvContentPartPr>
              <p14:xfrm>
                <a:off x="6073541" y="3830362"/>
                <a:ext cx="410760" cy="10080"/>
              </p14:xfrm>
            </p:contentPart>
          </mc:Choice>
          <mc:Fallback xmlns="">
            <p:pic>
              <p:nvPicPr>
                <p:cNvPr id="26" name="Ink 25">
                  <a:extLst>
                    <a:ext uri="{FF2B5EF4-FFF2-40B4-BE49-F238E27FC236}">
                      <a16:creationId xmlns:a16="http://schemas.microsoft.com/office/drawing/2014/main" id="{5CBC3C5B-E1BB-793D-7E24-31A3DAD8C940}"/>
                    </a:ext>
                  </a:extLst>
                </p:cNvPr>
                <p:cNvPicPr/>
                <p:nvPr/>
              </p:nvPicPr>
              <p:blipFill>
                <a:blip r:embed="rId10"/>
                <a:stretch>
                  <a:fillRect/>
                </a:stretch>
              </p:blipFill>
              <p:spPr>
                <a:xfrm>
                  <a:off x="6055901" y="3812722"/>
                  <a:ext cx="4464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FC01C7E3-E4DA-210B-A41D-E0006EC18F20}"/>
                    </a:ext>
                  </a:extLst>
                </p14:cNvPr>
                <p14:cNvContentPartPr/>
                <p14:nvPr/>
              </p14:nvContentPartPr>
              <p14:xfrm>
                <a:off x="6314021" y="3711562"/>
                <a:ext cx="105840" cy="286200"/>
              </p14:xfrm>
            </p:contentPart>
          </mc:Choice>
          <mc:Fallback xmlns="">
            <p:pic>
              <p:nvPicPr>
                <p:cNvPr id="27" name="Ink 26">
                  <a:extLst>
                    <a:ext uri="{FF2B5EF4-FFF2-40B4-BE49-F238E27FC236}">
                      <a16:creationId xmlns:a16="http://schemas.microsoft.com/office/drawing/2014/main" id="{FC01C7E3-E4DA-210B-A41D-E0006EC18F20}"/>
                    </a:ext>
                  </a:extLst>
                </p:cNvPr>
                <p:cNvPicPr/>
                <p:nvPr/>
              </p:nvPicPr>
              <p:blipFill>
                <a:blip r:embed="rId12"/>
                <a:stretch>
                  <a:fillRect/>
                </a:stretch>
              </p:blipFill>
              <p:spPr>
                <a:xfrm>
                  <a:off x="6296381" y="3693562"/>
                  <a:ext cx="141480" cy="321840"/>
                </a:xfrm>
                <a:prstGeom prst="rect">
                  <a:avLst/>
                </a:prstGeom>
              </p:spPr>
            </p:pic>
          </mc:Fallback>
        </mc:AlternateContent>
      </p:grpSp>
      <p:grpSp>
        <p:nvGrpSpPr>
          <p:cNvPr id="32" name="Group 31">
            <a:extLst>
              <a:ext uri="{FF2B5EF4-FFF2-40B4-BE49-F238E27FC236}">
                <a16:creationId xmlns:a16="http://schemas.microsoft.com/office/drawing/2014/main" id="{17B7B0AE-2DDC-3D2A-FCA4-2BA12607AF89}"/>
              </a:ext>
            </a:extLst>
          </p:cNvPr>
          <p:cNvGrpSpPr/>
          <p:nvPr/>
        </p:nvGrpSpPr>
        <p:grpSpPr>
          <a:xfrm>
            <a:off x="5977061" y="5100802"/>
            <a:ext cx="510120" cy="229680"/>
            <a:chOff x="5977061" y="5100802"/>
            <a:chExt cx="510120" cy="229680"/>
          </a:xfrm>
        </p:grpSpPr>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9616BCBD-AB78-96CB-F186-AE35286EB967}"/>
                    </a:ext>
                  </a:extLst>
                </p14:cNvPr>
                <p14:cNvContentPartPr/>
                <p14:nvPr/>
              </p14:nvContentPartPr>
              <p14:xfrm>
                <a:off x="5977061" y="5237602"/>
                <a:ext cx="268920" cy="56520"/>
              </p14:xfrm>
            </p:contentPart>
          </mc:Choice>
          <mc:Fallback xmlns="">
            <p:pic>
              <p:nvPicPr>
                <p:cNvPr id="29" name="Ink 28">
                  <a:extLst>
                    <a:ext uri="{FF2B5EF4-FFF2-40B4-BE49-F238E27FC236}">
                      <a16:creationId xmlns:a16="http://schemas.microsoft.com/office/drawing/2014/main" id="{9616BCBD-AB78-96CB-F186-AE35286EB967}"/>
                    </a:ext>
                  </a:extLst>
                </p:cNvPr>
                <p:cNvPicPr/>
                <p:nvPr/>
              </p:nvPicPr>
              <p:blipFill>
                <a:blip r:embed="rId14"/>
                <a:stretch>
                  <a:fillRect/>
                </a:stretch>
              </p:blipFill>
              <p:spPr>
                <a:xfrm>
                  <a:off x="5959061" y="5219962"/>
                  <a:ext cx="30456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766AC614-5A99-FAEC-4F53-5016B15FF2CA}"/>
                    </a:ext>
                  </a:extLst>
                </p14:cNvPr>
                <p14:cNvContentPartPr/>
                <p14:nvPr/>
              </p14:nvContentPartPr>
              <p14:xfrm>
                <a:off x="6053741" y="5181802"/>
                <a:ext cx="349200" cy="83880"/>
              </p14:xfrm>
            </p:contentPart>
          </mc:Choice>
          <mc:Fallback xmlns="">
            <p:pic>
              <p:nvPicPr>
                <p:cNvPr id="30" name="Ink 29">
                  <a:extLst>
                    <a:ext uri="{FF2B5EF4-FFF2-40B4-BE49-F238E27FC236}">
                      <a16:creationId xmlns:a16="http://schemas.microsoft.com/office/drawing/2014/main" id="{766AC614-5A99-FAEC-4F53-5016B15FF2CA}"/>
                    </a:ext>
                  </a:extLst>
                </p:cNvPr>
                <p:cNvPicPr/>
                <p:nvPr/>
              </p:nvPicPr>
              <p:blipFill>
                <a:blip r:embed="rId16"/>
                <a:stretch>
                  <a:fillRect/>
                </a:stretch>
              </p:blipFill>
              <p:spPr>
                <a:xfrm>
                  <a:off x="6036101" y="5164162"/>
                  <a:ext cx="38484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52B70F0E-8462-ECDA-6279-5E8003F67455}"/>
                    </a:ext>
                  </a:extLst>
                </p14:cNvPr>
                <p14:cNvContentPartPr/>
                <p14:nvPr/>
              </p14:nvContentPartPr>
              <p14:xfrm>
                <a:off x="6246701" y="5100802"/>
                <a:ext cx="240480" cy="229680"/>
              </p14:xfrm>
            </p:contentPart>
          </mc:Choice>
          <mc:Fallback xmlns="">
            <p:pic>
              <p:nvPicPr>
                <p:cNvPr id="31" name="Ink 30">
                  <a:extLst>
                    <a:ext uri="{FF2B5EF4-FFF2-40B4-BE49-F238E27FC236}">
                      <a16:creationId xmlns:a16="http://schemas.microsoft.com/office/drawing/2014/main" id="{52B70F0E-8462-ECDA-6279-5E8003F67455}"/>
                    </a:ext>
                  </a:extLst>
                </p:cNvPr>
                <p:cNvPicPr/>
                <p:nvPr/>
              </p:nvPicPr>
              <p:blipFill>
                <a:blip r:embed="rId18"/>
                <a:stretch>
                  <a:fillRect/>
                </a:stretch>
              </p:blipFill>
              <p:spPr>
                <a:xfrm>
                  <a:off x="6228701" y="5083162"/>
                  <a:ext cx="276120" cy="265320"/>
                </a:xfrm>
                <a:prstGeom prst="rect">
                  <a:avLst/>
                </a:prstGeom>
              </p:spPr>
            </p:pic>
          </mc:Fallback>
        </mc:AlternateContent>
      </p:grpSp>
      <p:grpSp>
        <p:nvGrpSpPr>
          <p:cNvPr id="35" name="Group 34">
            <a:extLst>
              <a:ext uri="{FF2B5EF4-FFF2-40B4-BE49-F238E27FC236}">
                <a16:creationId xmlns:a16="http://schemas.microsoft.com/office/drawing/2014/main" id="{D6AC1677-27D2-A69B-6FBE-06B5375779B1}"/>
              </a:ext>
            </a:extLst>
          </p:cNvPr>
          <p:cNvGrpSpPr/>
          <p:nvPr/>
        </p:nvGrpSpPr>
        <p:grpSpPr>
          <a:xfrm>
            <a:off x="5784461" y="5986762"/>
            <a:ext cx="592200" cy="226080"/>
            <a:chOff x="5784461" y="5986762"/>
            <a:chExt cx="592200" cy="226080"/>
          </a:xfrm>
        </p:grpSpPr>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2A1DCE70-B9D0-5947-9016-D7CA310CD0A0}"/>
                    </a:ext>
                  </a:extLst>
                </p14:cNvPr>
                <p14:cNvContentPartPr/>
                <p14:nvPr/>
              </p14:nvContentPartPr>
              <p14:xfrm>
                <a:off x="5784461" y="6105202"/>
                <a:ext cx="529560" cy="74520"/>
              </p14:xfrm>
            </p:contentPart>
          </mc:Choice>
          <mc:Fallback xmlns="">
            <p:pic>
              <p:nvPicPr>
                <p:cNvPr id="33" name="Ink 32">
                  <a:extLst>
                    <a:ext uri="{FF2B5EF4-FFF2-40B4-BE49-F238E27FC236}">
                      <a16:creationId xmlns:a16="http://schemas.microsoft.com/office/drawing/2014/main" id="{2A1DCE70-B9D0-5947-9016-D7CA310CD0A0}"/>
                    </a:ext>
                  </a:extLst>
                </p:cNvPr>
                <p:cNvPicPr/>
                <p:nvPr/>
              </p:nvPicPr>
              <p:blipFill>
                <a:blip r:embed="rId20"/>
                <a:stretch>
                  <a:fillRect/>
                </a:stretch>
              </p:blipFill>
              <p:spPr>
                <a:xfrm>
                  <a:off x="5766461" y="6087562"/>
                  <a:ext cx="5652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A5A34B95-95BF-DC34-3706-D852C4E26CDE}"/>
                    </a:ext>
                  </a:extLst>
                </p14:cNvPr>
                <p14:cNvContentPartPr/>
                <p14:nvPr/>
              </p14:nvContentPartPr>
              <p14:xfrm>
                <a:off x="6188741" y="5986762"/>
                <a:ext cx="187920" cy="226080"/>
              </p14:xfrm>
            </p:contentPart>
          </mc:Choice>
          <mc:Fallback xmlns="">
            <p:pic>
              <p:nvPicPr>
                <p:cNvPr id="34" name="Ink 33">
                  <a:extLst>
                    <a:ext uri="{FF2B5EF4-FFF2-40B4-BE49-F238E27FC236}">
                      <a16:creationId xmlns:a16="http://schemas.microsoft.com/office/drawing/2014/main" id="{A5A34B95-95BF-DC34-3706-D852C4E26CDE}"/>
                    </a:ext>
                  </a:extLst>
                </p:cNvPr>
                <p:cNvPicPr/>
                <p:nvPr/>
              </p:nvPicPr>
              <p:blipFill>
                <a:blip r:embed="rId22"/>
                <a:stretch>
                  <a:fillRect/>
                </a:stretch>
              </p:blipFill>
              <p:spPr>
                <a:xfrm>
                  <a:off x="6170741" y="5969122"/>
                  <a:ext cx="223560" cy="26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36" name="Ink 35">
                <a:extLst>
                  <a:ext uri="{FF2B5EF4-FFF2-40B4-BE49-F238E27FC236}">
                    <a16:creationId xmlns:a16="http://schemas.microsoft.com/office/drawing/2014/main" id="{933BBF7C-BEE4-2547-D03A-A9563E3FDA83}"/>
                  </a:ext>
                </a:extLst>
              </p14:cNvPr>
              <p14:cNvContentPartPr/>
              <p14:nvPr/>
            </p14:nvContentPartPr>
            <p14:xfrm>
              <a:off x="2656421" y="635362"/>
              <a:ext cx="360" cy="360"/>
            </p14:xfrm>
          </p:contentPart>
        </mc:Choice>
        <mc:Fallback xmlns="">
          <p:pic>
            <p:nvPicPr>
              <p:cNvPr id="36" name="Ink 35">
                <a:extLst>
                  <a:ext uri="{FF2B5EF4-FFF2-40B4-BE49-F238E27FC236}">
                    <a16:creationId xmlns:a16="http://schemas.microsoft.com/office/drawing/2014/main" id="{933BBF7C-BEE4-2547-D03A-A9563E3FDA83}"/>
                  </a:ext>
                </a:extLst>
              </p:cNvPr>
              <p:cNvPicPr/>
              <p:nvPr/>
            </p:nvPicPr>
            <p:blipFill>
              <a:blip r:embed="rId24"/>
              <a:stretch>
                <a:fillRect/>
              </a:stretch>
            </p:blipFill>
            <p:spPr>
              <a:xfrm>
                <a:off x="2638421" y="617362"/>
                <a:ext cx="36000" cy="36000"/>
              </a:xfrm>
              <a:prstGeom prst="rect">
                <a:avLst/>
              </a:prstGeom>
            </p:spPr>
          </p:pic>
        </mc:Fallback>
      </mc:AlternateContent>
      <p:sp>
        <p:nvSpPr>
          <p:cNvPr id="37" name="Arrow: Right 36">
            <a:extLst>
              <a:ext uri="{FF2B5EF4-FFF2-40B4-BE49-F238E27FC236}">
                <a16:creationId xmlns:a16="http://schemas.microsoft.com/office/drawing/2014/main" id="{7C08378A-12AB-8A66-B7D4-D1B31636E936}"/>
              </a:ext>
            </a:extLst>
          </p:cNvPr>
          <p:cNvSpPr/>
          <p:nvPr/>
        </p:nvSpPr>
        <p:spPr>
          <a:xfrm>
            <a:off x="8643486" y="1526270"/>
            <a:ext cx="540543" cy="1581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1EA4590-3C1B-5E29-DC18-EBC6279D28E7}"/>
              </a:ext>
            </a:extLst>
          </p:cNvPr>
          <p:cNvSpPr txBox="1"/>
          <p:nvPr/>
        </p:nvSpPr>
        <p:spPr>
          <a:xfrm>
            <a:off x="11468094" y="1922954"/>
            <a:ext cx="747284" cy="369332"/>
          </a:xfrm>
          <a:prstGeom prst="rect">
            <a:avLst/>
          </a:prstGeom>
          <a:noFill/>
        </p:spPr>
        <p:txBody>
          <a:bodyPr wrap="square" rtlCol="0">
            <a:spAutoFit/>
          </a:bodyPr>
          <a:lstStyle/>
          <a:p>
            <a:r>
              <a:rPr lang="en-IN" dirty="0"/>
              <a:t>G</a:t>
            </a:r>
          </a:p>
        </p:txBody>
      </p:sp>
      <p:sp>
        <p:nvSpPr>
          <p:cNvPr id="5" name="TextBox 4">
            <a:extLst>
              <a:ext uri="{FF2B5EF4-FFF2-40B4-BE49-F238E27FC236}">
                <a16:creationId xmlns:a16="http://schemas.microsoft.com/office/drawing/2014/main" id="{23B587F7-4BFB-E36A-581E-CFFA9669A8AD}"/>
              </a:ext>
            </a:extLst>
          </p:cNvPr>
          <p:cNvSpPr txBox="1"/>
          <p:nvPr/>
        </p:nvSpPr>
        <p:spPr>
          <a:xfrm>
            <a:off x="431631" y="5257705"/>
            <a:ext cx="5419970" cy="923330"/>
          </a:xfrm>
          <a:prstGeom prst="rect">
            <a:avLst/>
          </a:prstGeom>
          <a:noFill/>
        </p:spPr>
        <p:txBody>
          <a:bodyPr wrap="square">
            <a:spAutoFit/>
          </a:bodyPr>
          <a:lstStyle/>
          <a:p>
            <a:pPr marL="285750" indent="-285750" algn="l">
              <a:buFont typeface="Wingdings" panose="05000000000000000000" pitchFamily="2" charset="2"/>
              <a:buChar char="q"/>
            </a:pPr>
            <a:r>
              <a:rPr lang="en-US" b="1" i="0" dirty="0">
                <a:solidFill>
                  <a:srgbClr val="FF0000"/>
                </a:solidFill>
                <a:effectLst/>
                <a:latin typeface="Google Sans"/>
              </a:rPr>
              <a:t>Graph Embedding: </a:t>
            </a:r>
            <a:r>
              <a:rPr lang="en-US" b="1" i="0" dirty="0">
                <a:effectLst/>
                <a:latin typeface="Google Sans"/>
              </a:rPr>
              <a:t>A framework for representing data as a graph, where nodes represent data points and edges represent relationships between them.</a:t>
            </a:r>
          </a:p>
        </p:txBody>
      </p:sp>
    </p:spTree>
    <p:extLst>
      <p:ext uri="{BB962C8B-B14F-4D97-AF65-F5344CB8AC3E}">
        <p14:creationId xmlns:p14="http://schemas.microsoft.com/office/powerpoint/2010/main" val="955328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4A36FE-74D7-31BF-D4BC-601AEDA9326A}"/>
              </a:ext>
            </a:extLst>
          </p:cNvPr>
          <p:cNvSpPr txBox="1"/>
          <p:nvPr/>
        </p:nvSpPr>
        <p:spPr>
          <a:xfrm>
            <a:off x="365759" y="439142"/>
            <a:ext cx="5650030" cy="369332"/>
          </a:xfrm>
          <a:prstGeom prst="rect">
            <a:avLst/>
          </a:prstGeom>
          <a:noFill/>
        </p:spPr>
        <p:txBody>
          <a:bodyPr wrap="square" rtlCol="0">
            <a:spAutoFit/>
          </a:bodyPr>
          <a:lstStyle/>
          <a:p>
            <a:r>
              <a:rPr lang="en-IN" dirty="0"/>
              <a:t>Affinity Function &amp; Affinity Matrix:-</a:t>
            </a:r>
          </a:p>
        </p:txBody>
      </p:sp>
      <p:pic>
        <p:nvPicPr>
          <p:cNvPr id="4" name="Picture 3">
            <a:extLst>
              <a:ext uri="{FF2B5EF4-FFF2-40B4-BE49-F238E27FC236}">
                <a16:creationId xmlns:a16="http://schemas.microsoft.com/office/drawing/2014/main" id="{C201ED3A-32AC-E47A-3BC6-B3AF96A7F97C}"/>
              </a:ext>
            </a:extLst>
          </p:cNvPr>
          <p:cNvPicPr>
            <a:picLocks noChangeAspect="1"/>
          </p:cNvPicPr>
          <p:nvPr/>
        </p:nvPicPr>
        <p:blipFill rotWithShape="1">
          <a:blip r:embed="rId2">
            <a:extLst>
              <a:ext uri="{28A0092B-C50C-407E-A947-70E740481C1C}">
                <a14:useLocalDpi xmlns:a14="http://schemas.microsoft.com/office/drawing/2010/main" val="0"/>
              </a:ext>
            </a:extLst>
          </a:blip>
          <a:srcRect l="38763" t="17544" r="27211" b="19719"/>
          <a:stretch/>
        </p:blipFill>
        <p:spPr>
          <a:xfrm>
            <a:off x="134751" y="914352"/>
            <a:ext cx="5650029" cy="5943648"/>
          </a:xfrm>
          <a:prstGeom prst="rect">
            <a:avLst/>
          </a:prstGeom>
        </p:spPr>
      </p:pic>
      <p:pic>
        <p:nvPicPr>
          <p:cNvPr id="6" name="Picture 5">
            <a:extLst>
              <a:ext uri="{FF2B5EF4-FFF2-40B4-BE49-F238E27FC236}">
                <a16:creationId xmlns:a16="http://schemas.microsoft.com/office/drawing/2014/main" id="{31586250-693D-1364-3E8B-F4B97825B1BF}"/>
              </a:ext>
            </a:extLst>
          </p:cNvPr>
          <p:cNvPicPr>
            <a:picLocks noChangeAspect="1"/>
          </p:cNvPicPr>
          <p:nvPr/>
        </p:nvPicPr>
        <p:blipFill rotWithShape="1">
          <a:blip r:embed="rId3">
            <a:extLst>
              <a:ext uri="{28A0092B-C50C-407E-A947-70E740481C1C}">
                <a14:useLocalDpi xmlns:a14="http://schemas.microsoft.com/office/drawing/2010/main" val="0"/>
              </a:ext>
            </a:extLst>
          </a:blip>
          <a:srcRect l="39158" t="16841" r="34474" b="20141"/>
          <a:stretch/>
        </p:blipFill>
        <p:spPr>
          <a:xfrm>
            <a:off x="5784780" y="172063"/>
            <a:ext cx="4973504" cy="6685937"/>
          </a:xfrm>
          <a:prstGeom prst="rect">
            <a:avLst/>
          </a:prstGeom>
        </p:spPr>
      </p:pic>
      <p:sp>
        <p:nvSpPr>
          <p:cNvPr id="8" name="TextBox 7">
            <a:extLst>
              <a:ext uri="{FF2B5EF4-FFF2-40B4-BE49-F238E27FC236}">
                <a16:creationId xmlns:a16="http://schemas.microsoft.com/office/drawing/2014/main" id="{AD25812C-4CFA-D6A8-D9D6-1CDF5E33F480}"/>
              </a:ext>
            </a:extLst>
          </p:cNvPr>
          <p:cNvSpPr txBox="1"/>
          <p:nvPr/>
        </p:nvSpPr>
        <p:spPr>
          <a:xfrm>
            <a:off x="8843202" y="439142"/>
            <a:ext cx="3358420" cy="1477328"/>
          </a:xfrm>
          <a:prstGeom prst="rect">
            <a:avLst/>
          </a:prstGeom>
          <a:noFill/>
        </p:spPr>
        <p:txBody>
          <a:bodyPr wrap="square">
            <a:spAutoFit/>
          </a:bodyPr>
          <a:lstStyle/>
          <a:p>
            <a:pPr marL="285750" indent="-285750" algn="l">
              <a:buFont typeface="Wingdings" panose="05000000000000000000" pitchFamily="2" charset="2"/>
              <a:buChar char="q"/>
            </a:pPr>
            <a:r>
              <a:rPr lang="en-US" b="1" i="0" dirty="0">
                <a:solidFill>
                  <a:srgbClr val="FF0000"/>
                </a:solidFill>
                <a:effectLst/>
                <a:latin typeface="Google Sans"/>
              </a:rPr>
              <a:t>Affinity Functions: </a:t>
            </a:r>
            <a:r>
              <a:rPr lang="en-US" b="1" i="0" dirty="0">
                <a:effectLst/>
                <a:latin typeface="Google Sans"/>
              </a:rPr>
              <a:t>Measures of similarity or distance between data points, used to construct the graph in graph embedding.</a:t>
            </a:r>
          </a:p>
        </p:txBody>
      </p:sp>
    </p:spTree>
    <p:extLst>
      <p:ext uri="{BB962C8B-B14F-4D97-AF65-F5344CB8AC3E}">
        <p14:creationId xmlns:p14="http://schemas.microsoft.com/office/powerpoint/2010/main" val="733556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611D94-6E37-EBE3-5854-A566D06C31B3}"/>
              </a:ext>
            </a:extLst>
          </p:cNvPr>
          <p:cNvSpPr txBox="1"/>
          <p:nvPr/>
        </p:nvSpPr>
        <p:spPr>
          <a:xfrm>
            <a:off x="837398" y="192505"/>
            <a:ext cx="3253339" cy="461665"/>
          </a:xfrm>
          <a:prstGeom prst="rect">
            <a:avLst/>
          </a:prstGeom>
          <a:noFill/>
        </p:spPr>
        <p:txBody>
          <a:bodyPr wrap="square" rtlCol="0">
            <a:spAutoFit/>
          </a:bodyPr>
          <a:lstStyle/>
          <a:p>
            <a:r>
              <a:rPr lang="en-IN" sz="2400" b="1" dirty="0"/>
              <a:t>Kernels</a:t>
            </a:r>
            <a:endParaRPr lang="en-IN" sz="3200" b="1" dirty="0"/>
          </a:p>
        </p:txBody>
      </p:sp>
      <p:sp>
        <p:nvSpPr>
          <p:cNvPr id="3" name="TextBox 2">
            <a:extLst>
              <a:ext uri="{FF2B5EF4-FFF2-40B4-BE49-F238E27FC236}">
                <a16:creationId xmlns:a16="http://schemas.microsoft.com/office/drawing/2014/main" id="{45C29191-30BC-3666-AB7A-75A6132F2430}"/>
              </a:ext>
            </a:extLst>
          </p:cNvPr>
          <p:cNvSpPr txBox="1"/>
          <p:nvPr/>
        </p:nvSpPr>
        <p:spPr>
          <a:xfrm>
            <a:off x="2338939" y="192505"/>
            <a:ext cx="7526956" cy="523220"/>
          </a:xfrm>
          <a:prstGeom prst="rect">
            <a:avLst/>
          </a:prstGeom>
          <a:noFill/>
        </p:spPr>
        <p:txBody>
          <a:bodyPr wrap="square" rtlCol="0">
            <a:spAutoFit/>
          </a:bodyPr>
          <a:lstStyle/>
          <a:p>
            <a:r>
              <a:rPr lang="en-IN" sz="1400" dirty="0"/>
              <a:t>Kernels are advancement over Affinity Function to perform smoothness for more better graph embedding.</a:t>
            </a:r>
          </a:p>
        </p:txBody>
      </p:sp>
      <p:pic>
        <p:nvPicPr>
          <p:cNvPr id="5" name="Picture 4">
            <a:extLst>
              <a:ext uri="{FF2B5EF4-FFF2-40B4-BE49-F238E27FC236}">
                <a16:creationId xmlns:a16="http://schemas.microsoft.com/office/drawing/2014/main" id="{593AE93A-F9CD-82EF-E2AE-58569000C502}"/>
              </a:ext>
            </a:extLst>
          </p:cNvPr>
          <p:cNvPicPr>
            <a:picLocks noChangeAspect="1"/>
          </p:cNvPicPr>
          <p:nvPr/>
        </p:nvPicPr>
        <p:blipFill rotWithShape="1">
          <a:blip r:embed="rId2">
            <a:extLst>
              <a:ext uri="{28A0092B-C50C-407E-A947-70E740481C1C}">
                <a14:useLocalDpi xmlns:a14="http://schemas.microsoft.com/office/drawing/2010/main" val="0"/>
              </a:ext>
            </a:extLst>
          </a:blip>
          <a:srcRect l="37105" t="24702" r="26658" b="19018"/>
          <a:stretch/>
        </p:blipFill>
        <p:spPr>
          <a:xfrm>
            <a:off x="235819" y="837397"/>
            <a:ext cx="6312996" cy="5515277"/>
          </a:xfrm>
          <a:prstGeom prst="rect">
            <a:avLst/>
          </a:prstGeom>
        </p:spPr>
      </p:pic>
      <p:pic>
        <p:nvPicPr>
          <p:cNvPr id="7" name="Picture 6">
            <a:extLst>
              <a:ext uri="{FF2B5EF4-FFF2-40B4-BE49-F238E27FC236}">
                <a16:creationId xmlns:a16="http://schemas.microsoft.com/office/drawing/2014/main" id="{4AC3E733-3223-C268-C702-15856B599029}"/>
              </a:ext>
            </a:extLst>
          </p:cNvPr>
          <p:cNvPicPr>
            <a:picLocks noChangeAspect="1"/>
          </p:cNvPicPr>
          <p:nvPr/>
        </p:nvPicPr>
        <p:blipFill rotWithShape="1">
          <a:blip r:embed="rId3">
            <a:extLst>
              <a:ext uri="{28A0092B-C50C-407E-A947-70E740481C1C}">
                <a14:useLocalDpi xmlns:a14="http://schemas.microsoft.com/office/drawing/2010/main" val="0"/>
              </a:ext>
            </a:extLst>
          </a:blip>
          <a:srcRect l="37420" t="43510" r="25396" b="16069"/>
          <a:stretch/>
        </p:blipFill>
        <p:spPr>
          <a:xfrm>
            <a:off x="6709236" y="842209"/>
            <a:ext cx="5482764" cy="4052235"/>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AC999A8-A87B-7A9B-B888-BAD4E14974A0}"/>
                  </a:ext>
                </a:extLst>
              </p14:cNvPr>
              <p14:cNvContentPartPr/>
              <p14:nvPr/>
            </p14:nvContentPartPr>
            <p14:xfrm>
              <a:off x="9394181" y="4357042"/>
              <a:ext cx="207360" cy="423720"/>
            </p14:xfrm>
          </p:contentPart>
        </mc:Choice>
        <mc:Fallback xmlns="">
          <p:pic>
            <p:nvPicPr>
              <p:cNvPr id="8" name="Ink 7">
                <a:extLst>
                  <a:ext uri="{FF2B5EF4-FFF2-40B4-BE49-F238E27FC236}">
                    <a16:creationId xmlns:a16="http://schemas.microsoft.com/office/drawing/2014/main" id="{4AC999A8-A87B-7A9B-B888-BAD4E14974A0}"/>
                  </a:ext>
                </a:extLst>
              </p:cNvPr>
              <p:cNvPicPr/>
              <p:nvPr/>
            </p:nvPicPr>
            <p:blipFill>
              <a:blip r:embed="rId5"/>
              <a:stretch>
                <a:fillRect/>
              </a:stretch>
            </p:blipFill>
            <p:spPr>
              <a:xfrm>
                <a:off x="9340181" y="4249042"/>
                <a:ext cx="31500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716676CB-5C09-0C1B-83A6-E5A7A73E1634}"/>
                  </a:ext>
                </a:extLst>
              </p14:cNvPr>
              <p14:cNvContentPartPr/>
              <p14:nvPr/>
            </p14:nvContentPartPr>
            <p14:xfrm>
              <a:off x="9240101" y="4596442"/>
              <a:ext cx="222480" cy="50400"/>
            </p14:xfrm>
          </p:contentPart>
        </mc:Choice>
        <mc:Fallback xmlns="">
          <p:pic>
            <p:nvPicPr>
              <p:cNvPr id="9" name="Ink 8">
                <a:extLst>
                  <a:ext uri="{FF2B5EF4-FFF2-40B4-BE49-F238E27FC236}">
                    <a16:creationId xmlns:a16="http://schemas.microsoft.com/office/drawing/2014/main" id="{716676CB-5C09-0C1B-83A6-E5A7A73E1634}"/>
                  </a:ext>
                </a:extLst>
              </p:cNvPr>
              <p:cNvPicPr/>
              <p:nvPr/>
            </p:nvPicPr>
            <p:blipFill>
              <a:blip r:embed="rId7"/>
              <a:stretch>
                <a:fillRect/>
              </a:stretch>
            </p:blipFill>
            <p:spPr>
              <a:xfrm>
                <a:off x="9186461" y="4488442"/>
                <a:ext cx="3301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E874EE9-5085-E3C4-4426-74680F226DC6}"/>
                  </a:ext>
                </a:extLst>
              </p14:cNvPr>
              <p14:cNvContentPartPr/>
              <p14:nvPr/>
            </p14:nvContentPartPr>
            <p14:xfrm>
              <a:off x="9413621" y="4424362"/>
              <a:ext cx="279000" cy="292680"/>
            </p14:xfrm>
          </p:contentPart>
        </mc:Choice>
        <mc:Fallback xmlns="">
          <p:pic>
            <p:nvPicPr>
              <p:cNvPr id="10" name="Ink 9">
                <a:extLst>
                  <a:ext uri="{FF2B5EF4-FFF2-40B4-BE49-F238E27FC236}">
                    <a16:creationId xmlns:a16="http://schemas.microsoft.com/office/drawing/2014/main" id="{0E874EE9-5085-E3C4-4426-74680F226DC6}"/>
                  </a:ext>
                </a:extLst>
              </p:cNvPr>
              <p:cNvPicPr/>
              <p:nvPr/>
            </p:nvPicPr>
            <p:blipFill>
              <a:blip r:embed="rId9"/>
              <a:stretch>
                <a:fillRect/>
              </a:stretch>
            </p:blipFill>
            <p:spPr>
              <a:xfrm>
                <a:off x="9350981" y="4361362"/>
                <a:ext cx="40464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D2462061-D682-302B-1BD7-21627C5E2BA0}"/>
                  </a:ext>
                </a:extLst>
              </p14:cNvPr>
              <p14:cNvContentPartPr/>
              <p14:nvPr/>
            </p14:nvContentPartPr>
            <p14:xfrm>
              <a:off x="9538541" y="4581682"/>
              <a:ext cx="360" cy="360"/>
            </p14:xfrm>
          </p:contentPart>
        </mc:Choice>
        <mc:Fallback xmlns="">
          <p:pic>
            <p:nvPicPr>
              <p:cNvPr id="11" name="Ink 10">
                <a:extLst>
                  <a:ext uri="{FF2B5EF4-FFF2-40B4-BE49-F238E27FC236}">
                    <a16:creationId xmlns:a16="http://schemas.microsoft.com/office/drawing/2014/main" id="{D2462061-D682-302B-1BD7-21627C5E2BA0}"/>
                  </a:ext>
                </a:extLst>
              </p:cNvPr>
              <p:cNvPicPr/>
              <p:nvPr/>
            </p:nvPicPr>
            <p:blipFill>
              <a:blip r:embed="rId11"/>
              <a:stretch>
                <a:fillRect/>
              </a:stretch>
            </p:blipFill>
            <p:spPr>
              <a:xfrm>
                <a:off x="9475901" y="4518682"/>
                <a:ext cx="126000" cy="126000"/>
              </a:xfrm>
              <a:prstGeom prst="rect">
                <a:avLst/>
              </a:prstGeom>
            </p:spPr>
          </p:pic>
        </mc:Fallback>
      </mc:AlternateContent>
    </p:spTree>
    <p:extLst>
      <p:ext uri="{BB962C8B-B14F-4D97-AF65-F5344CB8AC3E}">
        <p14:creationId xmlns:p14="http://schemas.microsoft.com/office/powerpoint/2010/main" val="2848641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0C21CF-EA54-4D4C-BF02-4F1C07034389}"/>
              </a:ext>
            </a:extLst>
          </p:cNvPr>
          <p:cNvPicPr>
            <a:picLocks noChangeAspect="1"/>
          </p:cNvPicPr>
          <p:nvPr/>
        </p:nvPicPr>
        <p:blipFill rotWithShape="1">
          <a:blip r:embed="rId2">
            <a:extLst>
              <a:ext uri="{28A0092B-C50C-407E-A947-70E740481C1C}">
                <a14:useLocalDpi xmlns:a14="http://schemas.microsoft.com/office/drawing/2010/main" val="0"/>
              </a:ext>
            </a:extLst>
          </a:blip>
          <a:srcRect l="37895" t="26948" r="24921" b="45123"/>
          <a:stretch/>
        </p:blipFill>
        <p:spPr>
          <a:xfrm>
            <a:off x="3147460" y="134752"/>
            <a:ext cx="7540644" cy="3185963"/>
          </a:xfrm>
          <a:prstGeom prst="rect">
            <a:avLst/>
          </a:prstGeom>
        </p:spPr>
      </p:pic>
      <p:pic>
        <p:nvPicPr>
          <p:cNvPr id="5" name="Picture 4">
            <a:extLst>
              <a:ext uri="{FF2B5EF4-FFF2-40B4-BE49-F238E27FC236}">
                <a16:creationId xmlns:a16="http://schemas.microsoft.com/office/drawing/2014/main" id="{8AF6F473-C884-CFF4-292A-2CC715FDF7E0}"/>
              </a:ext>
            </a:extLst>
          </p:cNvPr>
          <p:cNvPicPr>
            <a:picLocks noChangeAspect="1"/>
          </p:cNvPicPr>
          <p:nvPr/>
        </p:nvPicPr>
        <p:blipFill rotWithShape="1">
          <a:blip r:embed="rId3">
            <a:extLst>
              <a:ext uri="{28A0092B-C50C-407E-A947-70E740481C1C}">
                <a14:useLocalDpi xmlns:a14="http://schemas.microsoft.com/office/drawing/2010/main" val="0"/>
              </a:ext>
            </a:extLst>
          </a:blip>
          <a:srcRect l="35842" t="48421" r="26421" b="33614"/>
          <a:stretch/>
        </p:blipFill>
        <p:spPr>
          <a:xfrm>
            <a:off x="2424738" y="3537286"/>
            <a:ext cx="8986087" cy="240631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3797380-CDDC-F450-B9C4-CC93D820AA0F}"/>
                  </a:ext>
                </a:extLst>
              </p14:cNvPr>
              <p14:cNvContentPartPr/>
              <p14:nvPr/>
            </p14:nvContentPartPr>
            <p14:xfrm>
              <a:off x="2553461" y="3551002"/>
              <a:ext cx="3102120" cy="533160"/>
            </p14:xfrm>
          </p:contentPart>
        </mc:Choice>
        <mc:Fallback xmlns="">
          <p:pic>
            <p:nvPicPr>
              <p:cNvPr id="6" name="Ink 5">
                <a:extLst>
                  <a:ext uri="{FF2B5EF4-FFF2-40B4-BE49-F238E27FC236}">
                    <a16:creationId xmlns:a16="http://schemas.microsoft.com/office/drawing/2014/main" id="{63797380-CDDC-F450-B9C4-CC93D820AA0F}"/>
                  </a:ext>
                </a:extLst>
              </p:cNvPr>
              <p:cNvPicPr/>
              <p:nvPr/>
            </p:nvPicPr>
            <p:blipFill>
              <a:blip r:embed="rId5"/>
              <a:stretch>
                <a:fillRect/>
              </a:stretch>
            </p:blipFill>
            <p:spPr>
              <a:xfrm>
                <a:off x="2490821" y="3488002"/>
                <a:ext cx="3227760" cy="658800"/>
              </a:xfrm>
              <a:prstGeom prst="rect">
                <a:avLst/>
              </a:prstGeom>
            </p:spPr>
          </p:pic>
        </mc:Fallback>
      </mc:AlternateContent>
    </p:spTree>
    <p:extLst>
      <p:ext uri="{BB962C8B-B14F-4D97-AF65-F5344CB8AC3E}">
        <p14:creationId xmlns:p14="http://schemas.microsoft.com/office/powerpoint/2010/main" val="1742180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7DD499-04F8-C213-6F3D-CA56C5D21526}"/>
              </a:ext>
            </a:extLst>
          </p:cNvPr>
          <p:cNvSpPr txBox="1"/>
          <p:nvPr/>
        </p:nvSpPr>
        <p:spPr>
          <a:xfrm>
            <a:off x="1966762" y="385010"/>
            <a:ext cx="4129238" cy="646331"/>
          </a:xfrm>
          <a:prstGeom prst="rect">
            <a:avLst/>
          </a:prstGeom>
          <a:noFill/>
        </p:spPr>
        <p:txBody>
          <a:bodyPr wrap="square" rtlCol="0">
            <a:spAutoFit/>
          </a:bodyPr>
          <a:lstStyle/>
          <a:p>
            <a:r>
              <a:rPr lang="en-IN" b="1" dirty="0"/>
              <a:t>Anchor Boxing For Object Localization:</a:t>
            </a:r>
          </a:p>
        </p:txBody>
      </p:sp>
      <p:pic>
        <p:nvPicPr>
          <p:cNvPr id="3" name="Picture 2">
            <a:extLst>
              <a:ext uri="{FF2B5EF4-FFF2-40B4-BE49-F238E27FC236}">
                <a16:creationId xmlns:a16="http://schemas.microsoft.com/office/drawing/2014/main" id="{52443936-A77C-FBF2-EA5A-4B96AFD82504}"/>
              </a:ext>
            </a:extLst>
          </p:cNvPr>
          <p:cNvPicPr>
            <a:picLocks noChangeAspect="1"/>
          </p:cNvPicPr>
          <p:nvPr/>
        </p:nvPicPr>
        <p:blipFill rotWithShape="1">
          <a:blip r:embed="rId2">
            <a:extLst>
              <a:ext uri="{28A0092B-C50C-407E-A947-70E740481C1C}">
                <a14:useLocalDpi xmlns:a14="http://schemas.microsoft.com/office/drawing/2010/main" val="0"/>
              </a:ext>
            </a:extLst>
          </a:blip>
          <a:srcRect l="8945" t="16339" r="29395" b="5274"/>
          <a:stretch/>
        </p:blipFill>
        <p:spPr>
          <a:xfrm>
            <a:off x="6381549" y="252330"/>
            <a:ext cx="4504624" cy="3221231"/>
          </a:xfrm>
          <a:prstGeom prst="rect">
            <a:avLst/>
          </a:prstGeom>
        </p:spPr>
      </p:pic>
      <p:sp>
        <p:nvSpPr>
          <p:cNvPr id="4" name="TextBox 3">
            <a:extLst>
              <a:ext uri="{FF2B5EF4-FFF2-40B4-BE49-F238E27FC236}">
                <a16:creationId xmlns:a16="http://schemas.microsoft.com/office/drawing/2014/main" id="{30846EA9-B127-D506-CF53-691A00113AE9}"/>
              </a:ext>
            </a:extLst>
          </p:cNvPr>
          <p:cNvSpPr txBox="1"/>
          <p:nvPr/>
        </p:nvSpPr>
        <p:spPr>
          <a:xfrm>
            <a:off x="2234666" y="1135781"/>
            <a:ext cx="4042610" cy="2585323"/>
          </a:xfrm>
          <a:prstGeom prst="rect">
            <a:avLst/>
          </a:prstGeom>
          <a:noFill/>
        </p:spPr>
        <p:txBody>
          <a:bodyPr wrap="square" rtlCol="0">
            <a:spAutoFit/>
          </a:bodyPr>
          <a:lstStyle/>
          <a:p>
            <a:r>
              <a:rPr lang="en-IN" dirty="0"/>
              <a:t>Suppose for a Non Manifold Shape (in image) , the anchor box of Localization of Both the Dog &amp; Human in ref image has been merged &amp; combined in the Matrix. Here in the same matrix all related Affinity Values are represented. To remove redundancy the similar multiple occurrence are deleted,</a:t>
            </a:r>
          </a:p>
        </p:txBody>
      </p:sp>
      <p:pic>
        <p:nvPicPr>
          <p:cNvPr id="3078" name="Picture 6" descr="a) is a 3 D manifold combined by two crossed S-curve manifolds; (b) is... |  Download Scientific Diagram">
            <a:extLst>
              <a:ext uri="{FF2B5EF4-FFF2-40B4-BE49-F238E27FC236}">
                <a16:creationId xmlns:a16="http://schemas.microsoft.com/office/drawing/2014/main" id="{A93A8068-BCFB-BA74-5832-0442975DA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7276" y="3557670"/>
            <a:ext cx="3048000" cy="304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EEA8D63-2D85-BF73-00A5-CB91F6DDBF7F}"/>
              </a:ext>
            </a:extLst>
          </p:cNvPr>
          <p:cNvSpPr txBox="1"/>
          <p:nvPr/>
        </p:nvSpPr>
        <p:spPr>
          <a:xfrm>
            <a:off x="2183331" y="3878042"/>
            <a:ext cx="3731394" cy="2585323"/>
          </a:xfrm>
          <a:prstGeom prst="rect">
            <a:avLst/>
          </a:prstGeom>
          <a:noFill/>
        </p:spPr>
        <p:txBody>
          <a:bodyPr wrap="square" rtlCol="0">
            <a:spAutoFit/>
          </a:bodyPr>
          <a:lstStyle/>
          <a:p>
            <a:r>
              <a:rPr lang="en-IN" dirty="0"/>
              <a:t>Similarly , for a Two Object manifolds that have common surface of affinity matrices are represented as anchor box .</a:t>
            </a:r>
          </a:p>
          <a:p>
            <a:endParaRPr lang="en-IN" dirty="0"/>
          </a:p>
          <a:p>
            <a:r>
              <a:rPr lang="en-IN" dirty="0"/>
              <a:t>In this image Manifold A &amp; Manifold B are </a:t>
            </a:r>
            <a:r>
              <a:rPr lang="en-IN" dirty="0" err="1"/>
              <a:t>equi</a:t>
            </a:r>
            <a:r>
              <a:rPr lang="en-IN" dirty="0"/>
              <a:t>-plane on</a:t>
            </a:r>
          </a:p>
          <a:p>
            <a:r>
              <a:rPr lang="en-IN" dirty="0"/>
              <a:t> (-1,1,0) axis. So they share common affinity boundaries .</a:t>
            </a:r>
          </a:p>
        </p:txBody>
      </p:sp>
      <p:pic>
        <p:nvPicPr>
          <p:cNvPr id="7" name="Picture 6">
            <a:extLst>
              <a:ext uri="{FF2B5EF4-FFF2-40B4-BE49-F238E27FC236}">
                <a16:creationId xmlns:a16="http://schemas.microsoft.com/office/drawing/2014/main" id="{E3AEFBFD-2920-DCBB-AA0F-003AA1143F1A}"/>
              </a:ext>
            </a:extLst>
          </p:cNvPr>
          <p:cNvPicPr>
            <a:picLocks noChangeAspect="1"/>
          </p:cNvPicPr>
          <p:nvPr/>
        </p:nvPicPr>
        <p:blipFill rotWithShape="1">
          <a:blip r:embed="rId4">
            <a:extLst>
              <a:ext uri="{28A0092B-C50C-407E-A947-70E740481C1C}">
                <a14:useLocalDpi xmlns:a14="http://schemas.microsoft.com/office/drawing/2010/main" val="0"/>
              </a:ext>
            </a:extLst>
          </a:blip>
          <a:srcRect l="36316" t="57684" r="46394" b="29123"/>
          <a:stretch/>
        </p:blipFill>
        <p:spPr>
          <a:xfrm>
            <a:off x="9330089" y="4371805"/>
            <a:ext cx="2753741" cy="1181972"/>
          </a:xfrm>
          <a:prstGeom prst="rect">
            <a:avLst/>
          </a:prstGeom>
        </p:spPr>
      </p:pic>
      <p:cxnSp>
        <p:nvCxnSpPr>
          <p:cNvPr id="9" name="Straight Arrow Connector 8">
            <a:extLst>
              <a:ext uri="{FF2B5EF4-FFF2-40B4-BE49-F238E27FC236}">
                <a16:creationId xmlns:a16="http://schemas.microsoft.com/office/drawing/2014/main" id="{7FC5AB9E-2D61-947B-CAE1-DF5EB1BBE436}"/>
              </a:ext>
            </a:extLst>
          </p:cNvPr>
          <p:cNvCxnSpPr/>
          <p:nvPr/>
        </p:nvCxnSpPr>
        <p:spPr>
          <a:xfrm>
            <a:off x="8855242" y="4822257"/>
            <a:ext cx="4700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288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DD6B2-2C1E-3C57-55F3-CC309232C60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5B4F0A-BA85-ED9F-60B6-BF2E6CD963E4}"/>
              </a:ext>
            </a:extLst>
          </p:cNvPr>
          <p:cNvSpPr txBox="1"/>
          <p:nvPr/>
        </p:nvSpPr>
        <p:spPr>
          <a:xfrm>
            <a:off x="3721594" y="243512"/>
            <a:ext cx="7212704" cy="6370975"/>
          </a:xfrm>
          <a:prstGeom prst="rect">
            <a:avLst/>
          </a:prstGeom>
          <a:noFill/>
        </p:spPr>
        <p:txBody>
          <a:bodyPr wrap="square">
            <a:spAutoFit/>
          </a:bodyPr>
          <a:lstStyle/>
          <a:p>
            <a:pPr algn="l"/>
            <a:r>
              <a:rPr lang="en-US" b="0" i="0" dirty="0">
                <a:solidFill>
                  <a:schemeClr val="accent1">
                    <a:lumMod val="75000"/>
                  </a:schemeClr>
                </a:solidFill>
                <a:effectLst/>
                <a:latin typeface="Google Sans"/>
              </a:rPr>
              <a:t># </a:t>
            </a:r>
            <a:r>
              <a:rPr lang="en-US" sz="2400" b="1" i="0" dirty="0">
                <a:solidFill>
                  <a:schemeClr val="accent1">
                    <a:lumMod val="75000"/>
                  </a:schemeClr>
                </a:solidFill>
                <a:effectLst/>
                <a:latin typeface="Google Sans"/>
              </a:rPr>
              <a:t>EXAMPLE OF GRAPH EMBEDDING + AFFINITY FUNCTIONS + Kernels- heat &amp; composite</a:t>
            </a:r>
          </a:p>
          <a:p>
            <a:pPr algn="l"/>
            <a:br>
              <a:rPr lang="en-US" b="0" i="0" dirty="0">
                <a:solidFill>
                  <a:srgbClr val="FF0000"/>
                </a:solidFill>
                <a:effectLst/>
                <a:latin typeface="Google Sans"/>
              </a:rPr>
            </a:br>
            <a:r>
              <a:rPr lang="en-US" b="0" i="0" dirty="0">
                <a:solidFill>
                  <a:srgbClr val="FF0000"/>
                </a:solidFill>
                <a:effectLst/>
                <a:latin typeface="Google Sans"/>
              </a:rPr>
              <a:t>Imagine a messy room full of toys. We want to organize them simply - like cars together, dolls together. That's dimensionality reduction: simplifying complex data.</a:t>
            </a:r>
          </a:p>
          <a:p>
            <a:pPr marL="285750" indent="-285750" algn="l">
              <a:buFont typeface="Wingdings" panose="05000000000000000000" pitchFamily="2" charset="2"/>
              <a:buChar char="Ø"/>
            </a:pPr>
            <a:r>
              <a:rPr lang="en-US" b="0" i="0" dirty="0">
                <a:solidFill>
                  <a:srgbClr val="FF0000"/>
                </a:solidFill>
                <a:effectLst/>
                <a:latin typeface="Google Sans"/>
              </a:rPr>
              <a:t>Now, connect the toys with strings based on how similar they are - red cars get a red string. This network of strings is a graph embedding: understanding data by studying connections.</a:t>
            </a:r>
          </a:p>
          <a:p>
            <a:pPr algn="l"/>
            <a:endParaRPr lang="en-US" b="0" i="0" dirty="0">
              <a:solidFill>
                <a:srgbClr val="FF0000"/>
              </a:solidFill>
              <a:effectLst/>
              <a:latin typeface="Google Sans"/>
            </a:endParaRPr>
          </a:p>
          <a:p>
            <a:pPr marL="285750" indent="-285750" algn="l">
              <a:buFont typeface="Wingdings" panose="05000000000000000000" pitchFamily="2" charset="2"/>
              <a:buChar char="Ø"/>
            </a:pPr>
            <a:r>
              <a:rPr lang="en-US" b="0" i="0" dirty="0">
                <a:solidFill>
                  <a:srgbClr val="FF0000"/>
                </a:solidFill>
                <a:effectLst/>
                <a:latin typeface="Google Sans"/>
              </a:rPr>
              <a:t>The strings' lengths show how close friends the toys are - that's the affinity function. Heat kernels are special stretchy strings that adjust how close friends seem.</a:t>
            </a:r>
          </a:p>
          <a:p>
            <a:pPr algn="l"/>
            <a:endParaRPr lang="en-US" b="0" i="0" dirty="0">
              <a:solidFill>
                <a:srgbClr val="FF0000"/>
              </a:solidFill>
              <a:effectLst/>
              <a:latin typeface="Google Sans"/>
            </a:endParaRPr>
          </a:p>
          <a:p>
            <a:pPr marL="285750" indent="-285750" algn="l">
              <a:buFont typeface="Wingdings" panose="05000000000000000000" pitchFamily="2" charset="2"/>
              <a:buChar char="Ø"/>
            </a:pPr>
            <a:r>
              <a:rPr lang="en-US" b="0" i="0" dirty="0">
                <a:solidFill>
                  <a:srgbClr val="FF0000"/>
                </a:solidFill>
                <a:effectLst/>
                <a:latin typeface="Google Sans"/>
              </a:rPr>
              <a:t>But what if we have two messy rooms with different toys? We use separate sets of strings for each - that's separate affinity matrices.</a:t>
            </a:r>
          </a:p>
          <a:p>
            <a:pPr marL="285750" indent="-285750" algn="l">
              <a:buFont typeface="Wingdings" panose="05000000000000000000" pitchFamily="2" charset="2"/>
              <a:buChar char="Ø"/>
            </a:pPr>
            <a:endParaRPr lang="en-US" b="0" i="0" dirty="0">
              <a:solidFill>
                <a:srgbClr val="FF0000"/>
              </a:solidFill>
              <a:effectLst/>
              <a:latin typeface="Google Sans"/>
            </a:endParaRPr>
          </a:p>
          <a:p>
            <a:pPr marL="285750" indent="-285750" algn="l">
              <a:buFont typeface="Wingdings" panose="05000000000000000000" pitchFamily="2" charset="2"/>
              <a:buChar char="Ø"/>
            </a:pPr>
            <a:r>
              <a:rPr lang="en-US" b="0" i="0" dirty="0">
                <a:solidFill>
                  <a:srgbClr val="FF0000"/>
                </a:solidFill>
                <a:effectLst/>
                <a:latin typeface="Google Sans"/>
              </a:rPr>
              <a:t>Finally, to play with all the toys together, we combine all the strings into one big map - that's a composite kernel. This is especially useful for things like maps with lots of different information layered on top.</a:t>
            </a:r>
          </a:p>
          <a:p>
            <a:pPr marL="285750" indent="-285750" algn="l">
              <a:buFont typeface="Wingdings" panose="05000000000000000000" pitchFamily="2" charset="2"/>
              <a:buChar char="Ø"/>
            </a:pPr>
            <a:r>
              <a:rPr lang="en-US" b="0" i="0" dirty="0">
                <a:solidFill>
                  <a:srgbClr val="FF0000"/>
                </a:solidFill>
                <a:effectLst/>
                <a:latin typeface="Google Sans"/>
              </a:rPr>
              <a:t>By using these tools, we take messy data and organize it, making it easier to understand and use!</a:t>
            </a:r>
          </a:p>
        </p:txBody>
      </p:sp>
    </p:spTree>
    <p:extLst>
      <p:ext uri="{BB962C8B-B14F-4D97-AF65-F5344CB8AC3E}">
        <p14:creationId xmlns:p14="http://schemas.microsoft.com/office/powerpoint/2010/main" val="2166067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317A7-1039-9CE6-3B97-03D0A73382D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26D29E-733D-B19A-7B7A-DF47CD4B0E01}"/>
              </a:ext>
            </a:extLst>
          </p:cNvPr>
          <p:cNvSpPr txBox="1"/>
          <p:nvPr/>
        </p:nvSpPr>
        <p:spPr>
          <a:xfrm>
            <a:off x="2695875" y="1733392"/>
            <a:ext cx="8796688" cy="4247317"/>
          </a:xfrm>
          <a:prstGeom prst="rect">
            <a:avLst/>
          </a:prstGeom>
          <a:noFill/>
        </p:spPr>
        <p:txBody>
          <a:bodyPr wrap="square">
            <a:spAutoFit/>
          </a:bodyPr>
          <a:lstStyle/>
          <a:p>
            <a:pPr marL="285750" indent="-285750">
              <a:buFont typeface="Wingdings" panose="05000000000000000000" pitchFamily="2" charset="2"/>
              <a:buChar char="q"/>
            </a:pPr>
            <a:r>
              <a:rPr lang="en-IN" dirty="0"/>
              <a:t>Nonlinear manifold-learning methods can be global or locally based, with global methods having greater computational overhead for large data sets. Local methods may yield good results for data sets with significant local variability or submanifolds.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t>Popular approaches include isometric feature mapping, t-SNE, and locally linear embedding. (ISOMAP / T-SNE /LLE)</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IN" dirty="0"/>
              <a:t>Dimensionality reduction algorithms adapt a graph embedding platform to compute the affinity matrix from which the graph Laplacian . The optimal dimensionality for the hyperspectral data set  is approximately eight for classical global mani-fold-learning embeddings and 15-17 for local and iterative </a:t>
            </a:r>
            <a:r>
              <a:rPr lang="en-IN" dirty="0" err="1"/>
              <a:t>embeddeddings</a:t>
            </a:r>
            <a:r>
              <a:rPr lang="en-IN" dirty="0"/>
              <a:t>. </a:t>
            </a:r>
          </a:p>
          <a:p>
            <a:pPr marL="285750" indent="-285750">
              <a:buFont typeface="Wingdings" panose="05000000000000000000" pitchFamily="2" charset="2"/>
              <a:buChar char="q"/>
            </a:pPr>
            <a:endParaRPr lang="en-IN" dirty="0"/>
          </a:p>
        </p:txBody>
      </p:sp>
      <p:sp>
        <p:nvSpPr>
          <p:cNvPr id="3" name="TextBox 2">
            <a:extLst>
              <a:ext uri="{FF2B5EF4-FFF2-40B4-BE49-F238E27FC236}">
                <a16:creationId xmlns:a16="http://schemas.microsoft.com/office/drawing/2014/main" id="{A79CB54F-80A2-0E67-09F7-BD79AB0A6443}"/>
              </a:ext>
            </a:extLst>
          </p:cNvPr>
          <p:cNvSpPr txBox="1"/>
          <p:nvPr/>
        </p:nvSpPr>
        <p:spPr>
          <a:xfrm>
            <a:off x="3619099" y="346509"/>
            <a:ext cx="5736657" cy="954107"/>
          </a:xfrm>
          <a:prstGeom prst="rect">
            <a:avLst/>
          </a:prstGeom>
          <a:noFill/>
        </p:spPr>
        <p:txBody>
          <a:bodyPr wrap="square" rtlCol="0">
            <a:spAutoFit/>
          </a:bodyPr>
          <a:lstStyle/>
          <a:p>
            <a:r>
              <a:rPr lang="en-IN" sz="2800" b="1" dirty="0">
                <a:solidFill>
                  <a:schemeClr val="accent1">
                    <a:lumMod val="75000"/>
                  </a:schemeClr>
                </a:solidFill>
                <a:latin typeface="Aharoni" panose="02010803020104030203" pitchFamily="2" charset="-79"/>
                <a:cs typeface="Aharoni" panose="02010803020104030203" pitchFamily="2" charset="-79"/>
              </a:rPr>
              <a:t>How this modifications performed in Manifold Learning?</a:t>
            </a:r>
          </a:p>
        </p:txBody>
      </p:sp>
    </p:spTree>
    <p:extLst>
      <p:ext uri="{BB962C8B-B14F-4D97-AF65-F5344CB8AC3E}">
        <p14:creationId xmlns:p14="http://schemas.microsoft.com/office/powerpoint/2010/main" val="1362795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5543F6-107E-B674-DC9A-48E47FABFE56}"/>
              </a:ext>
            </a:extLst>
          </p:cNvPr>
          <p:cNvSpPr txBox="1"/>
          <p:nvPr/>
        </p:nvSpPr>
        <p:spPr>
          <a:xfrm>
            <a:off x="3906252" y="2782669"/>
            <a:ext cx="4379495" cy="1569660"/>
          </a:xfrm>
          <a:prstGeom prst="rect">
            <a:avLst/>
          </a:prstGeom>
          <a:noFill/>
        </p:spPr>
        <p:txBody>
          <a:bodyPr wrap="square" rtlCol="0">
            <a:spAutoFit/>
          </a:bodyPr>
          <a:lstStyle/>
          <a:p>
            <a:r>
              <a:rPr lang="en-IN" sz="3200" dirty="0"/>
              <a:t>Now I describe on of these NLDR Techniques. </a:t>
            </a:r>
            <a:r>
              <a:rPr lang="en-IN" sz="3200" dirty="0">
                <a:sym typeface="Wingdings" panose="05000000000000000000" pitchFamily="2" charset="2"/>
              </a:rPr>
              <a:t> t-SNE </a:t>
            </a:r>
            <a:endParaRPr lang="en-IN" sz="3200" dirty="0"/>
          </a:p>
        </p:txBody>
      </p:sp>
    </p:spTree>
    <p:extLst>
      <p:ext uri="{BB962C8B-B14F-4D97-AF65-F5344CB8AC3E}">
        <p14:creationId xmlns:p14="http://schemas.microsoft.com/office/powerpoint/2010/main" val="381101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C8C65-3013-9DBA-F4F8-C0294632CFB6}"/>
              </a:ext>
            </a:extLst>
          </p:cNvPr>
          <p:cNvSpPr txBox="1"/>
          <p:nvPr/>
        </p:nvSpPr>
        <p:spPr>
          <a:xfrm>
            <a:off x="1017871" y="646217"/>
            <a:ext cx="5671686" cy="1569660"/>
          </a:xfrm>
          <a:prstGeom prst="rect">
            <a:avLst/>
          </a:prstGeom>
          <a:noFill/>
        </p:spPr>
        <p:txBody>
          <a:bodyPr wrap="square">
            <a:spAutoFit/>
          </a:bodyPr>
          <a:lstStyle/>
          <a:p>
            <a:pPr marL="285750" indent="-285750">
              <a:buFont typeface="Wingdings" panose="05000000000000000000" pitchFamily="2" charset="2"/>
              <a:buChar char="q"/>
            </a:pPr>
            <a:r>
              <a:rPr lang="en-US" sz="1600" b="0" i="0" dirty="0">
                <a:solidFill>
                  <a:srgbClr val="05192D"/>
                </a:solidFill>
                <a:effectLst/>
                <a:latin typeface="Studio-Feixen-Sans"/>
              </a:rPr>
              <a:t>t-SNE (t-distributed Stochastic Neighbor Embedding) is an unsupervised non-linear dimensionality reduction technique for data exploration and visualizing high-dimensional data. Non-linear dimensionality reduction means that the algorithm allows us to separate data that cannot be separated by a straight line. </a:t>
            </a:r>
            <a:endParaRPr lang="en-IN" sz="1600" dirty="0"/>
          </a:p>
        </p:txBody>
      </p:sp>
      <p:sp>
        <p:nvSpPr>
          <p:cNvPr id="4" name="TextBox 3">
            <a:extLst>
              <a:ext uri="{FF2B5EF4-FFF2-40B4-BE49-F238E27FC236}">
                <a16:creationId xmlns:a16="http://schemas.microsoft.com/office/drawing/2014/main" id="{F50928EA-D101-A69F-86D2-004CEE64C842}"/>
              </a:ext>
            </a:extLst>
          </p:cNvPr>
          <p:cNvSpPr txBox="1"/>
          <p:nvPr/>
        </p:nvSpPr>
        <p:spPr>
          <a:xfrm>
            <a:off x="1155032" y="279133"/>
            <a:ext cx="1280160" cy="400110"/>
          </a:xfrm>
          <a:prstGeom prst="rect">
            <a:avLst/>
          </a:prstGeom>
          <a:noFill/>
        </p:spPr>
        <p:txBody>
          <a:bodyPr wrap="square" rtlCol="0">
            <a:spAutoFit/>
          </a:bodyPr>
          <a:lstStyle/>
          <a:p>
            <a:r>
              <a:rPr lang="en-IN" sz="2000" b="1" u="sng" dirty="0">
                <a:effectLst>
                  <a:outerShdw blurRad="38100" dist="38100" dir="2700000" algn="tl">
                    <a:srgbClr val="000000">
                      <a:alpha val="43137"/>
                    </a:srgbClr>
                  </a:outerShdw>
                </a:effectLst>
              </a:rPr>
              <a:t>t-SNE</a:t>
            </a:r>
          </a:p>
        </p:txBody>
      </p:sp>
      <p:pic>
        <p:nvPicPr>
          <p:cNvPr id="1026" name="Picture 2">
            <a:extLst>
              <a:ext uri="{FF2B5EF4-FFF2-40B4-BE49-F238E27FC236}">
                <a16:creationId xmlns:a16="http://schemas.microsoft.com/office/drawing/2014/main" id="{2EC4C6ED-B60C-C232-1F2A-38B8FBD87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6422" y="71480"/>
            <a:ext cx="4812630" cy="47553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8A1BF4-6075-C950-C911-65E946085021}"/>
              </a:ext>
            </a:extLst>
          </p:cNvPr>
          <p:cNvSpPr txBox="1"/>
          <p:nvPr/>
        </p:nvSpPr>
        <p:spPr>
          <a:xfrm>
            <a:off x="1479882" y="2054552"/>
            <a:ext cx="9589169" cy="4616648"/>
          </a:xfrm>
          <a:prstGeom prst="rect">
            <a:avLst/>
          </a:prstGeom>
          <a:noFill/>
        </p:spPr>
        <p:txBody>
          <a:bodyPr wrap="square">
            <a:spAutoFit/>
          </a:bodyPr>
          <a:lstStyle/>
          <a:p>
            <a:pPr algn="l"/>
            <a:r>
              <a:rPr lang="en-US" sz="2400" b="1" i="1" dirty="0">
                <a:solidFill>
                  <a:srgbClr val="FF0000"/>
                </a:solidFill>
                <a:effectLst/>
                <a:latin typeface="Studio-Feixen-Sans"/>
              </a:rPr>
              <a:t>How t-SNE works</a:t>
            </a:r>
          </a:p>
          <a:p>
            <a:pPr algn="l"/>
            <a:r>
              <a:rPr lang="en-US" b="0" i="0" dirty="0">
                <a:solidFill>
                  <a:srgbClr val="05192D"/>
                </a:solidFill>
                <a:effectLst/>
                <a:latin typeface="Studio-Feixen-Sans"/>
              </a:rPr>
              <a:t>The t-SNE algorithm finds the similarity measure between pairs of instances in higher and lower dimensional space. After that, it tries to optimize two similarity measures. It does all of that in three steps. </a:t>
            </a:r>
          </a:p>
          <a:p>
            <a:pPr algn="l">
              <a:buFont typeface="+mj-lt"/>
              <a:buAutoNum type="arabicPeriod"/>
            </a:pPr>
            <a:r>
              <a:rPr lang="en-US" b="0" i="0" dirty="0">
                <a:solidFill>
                  <a:srgbClr val="05192D"/>
                </a:solidFill>
                <a:effectLst/>
                <a:latin typeface="Studio-Feixen-Sans"/>
              </a:rPr>
              <a:t>t-SNE models a point being selected as a neighbor of another point in both higher and lower dimensions. It starts by calculating a pairwise similarity between all data points in the high-dimensional space using a Gaussian kernel. The points that are far apart have a lower probability of being picked than the points that are close together. </a:t>
            </a:r>
          </a:p>
          <a:p>
            <a:pPr algn="l">
              <a:buFont typeface="+mj-lt"/>
              <a:buAutoNum type="arabicPeriod"/>
            </a:pPr>
            <a:r>
              <a:rPr lang="en-US" b="0" i="0" dirty="0">
                <a:solidFill>
                  <a:srgbClr val="05192D"/>
                </a:solidFill>
                <a:effectLst/>
                <a:latin typeface="Studio-Feixen-Sans"/>
              </a:rPr>
              <a:t>Then, the algorithm tries to map higher dimensional data points onto lower dimensional space while preserving the pairwise similarities. </a:t>
            </a:r>
          </a:p>
          <a:p>
            <a:pPr algn="l">
              <a:buFont typeface="+mj-lt"/>
              <a:buAutoNum type="arabicPeriod"/>
            </a:pPr>
            <a:r>
              <a:rPr lang="en-US" b="0" i="0" dirty="0">
                <a:solidFill>
                  <a:srgbClr val="05192D"/>
                </a:solidFill>
                <a:effectLst/>
                <a:latin typeface="Studio-Feixen-Sans"/>
              </a:rPr>
              <a:t>It is achieved by minimizing the divergence between the probability distribution of the original high-dimensional and lower-dimensional. The algorithm uses gradient descent to minimize the divergence. The lower-dimensional embedding is optimized to a stable state.</a:t>
            </a:r>
          </a:p>
          <a:p>
            <a:pPr algn="l"/>
            <a:r>
              <a:rPr lang="en-US" b="0" i="0" dirty="0">
                <a:solidFill>
                  <a:srgbClr val="05192D"/>
                </a:solidFill>
                <a:effectLst/>
                <a:latin typeface="Studio-Feixen-Sans"/>
              </a:rPr>
              <a:t>The optimization process allows the creation of clusters and sub-clusters of similar data points in the lower-dimensional space that are visualized to understand the structure and relationship in the higher-dimensional data. </a:t>
            </a:r>
          </a:p>
        </p:txBody>
      </p:sp>
    </p:spTree>
    <p:extLst>
      <p:ext uri="{BB962C8B-B14F-4D97-AF65-F5344CB8AC3E}">
        <p14:creationId xmlns:p14="http://schemas.microsoft.com/office/powerpoint/2010/main" val="64380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4E3BB2-8F09-6F9E-8282-6126C7406A52}"/>
              </a:ext>
            </a:extLst>
          </p:cNvPr>
          <p:cNvSpPr txBox="1"/>
          <p:nvPr/>
        </p:nvSpPr>
        <p:spPr>
          <a:xfrm>
            <a:off x="1155032" y="279133"/>
            <a:ext cx="1280160" cy="400110"/>
          </a:xfrm>
          <a:prstGeom prst="rect">
            <a:avLst/>
          </a:prstGeom>
          <a:noFill/>
        </p:spPr>
        <p:txBody>
          <a:bodyPr wrap="square" rtlCol="0">
            <a:spAutoFit/>
          </a:bodyPr>
          <a:lstStyle/>
          <a:p>
            <a:r>
              <a:rPr lang="en-IN" sz="2000" b="1" u="sng" dirty="0">
                <a:effectLst>
                  <a:outerShdw blurRad="38100" dist="38100" dir="2700000" algn="tl">
                    <a:srgbClr val="000000">
                      <a:alpha val="43137"/>
                    </a:srgbClr>
                  </a:outerShdw>
                </a:effectLst>
              </a:rPr>
              <a:t>t-SNE</a:t>
            </a:r>
          </a:p>
        </p:txBody>
      </p:sp>
      <p:pic>
        <p:nvPicPr>
          <p:cNvPr id="4" name="Picture 3">
            <a:extLst>
              <a:ext uri="{FF2B5EF4-FFF2-40B4-BE49-F238E27FC236}">
                <a16:creationId xmlns:a16="http://schemas.microsoft.com/office/drawing/2014/main" id="{C86D865C-17F7-FFA7-6BF0-7687CA55B863}"/>
              </a:ext>
            </a:extLst>
          </p:cNvPr>
          <p:cNvPicPr>
            <a:picLocks noChangeAspect="1"/>
          </p:cNvPicPr>
          <p:nvPr/>
        </p:nvPicPr>
        <p:blipFill rotWithShape="1">
          <a:blip r:embed="rId2">
            <a:extLst>
              <a:ext uri="{28A0092B-C50C-407E-A947-70E740481C1C}">
                <a14:useLocalDpi xmlns:a14="http://schemas.microsoft.com/office/drawing/2010/main" val="0"/>
              </a:ext>
            </a:extLst>
          </a:blip>
          <a:srcRect l="35921" t="20351" r="25237" b="28702"/>
          <a:stretch/>
        </p:blipFill>
        <p:spPr>
          <a:xfrm>
            <a:off x="211755" y="914399"/>
            <a:ext cx="7044737" cy="5197643"/>
          </a:xfrm>
          <a:prstGeom prst="rect">
            <a:avLst/>
          </a:prstGeom>
        </p:spPr>
      </p:pic>
      <p:sp>
        <p:nvSpPr>
          <p:cNvPr id="5" name="TextBox 4">
            <a:extLst>
              <a:ext uri="{FF2B5EF4-FFF2-40B4-BE49-F238E27FC236}">
                <a16:creationId xmlns:a16="http://schemas.microsoft.com/office/drawing/2014/main" id="{8D13EE30-DC53-6D29-5A78-08C00D1C2E7F}"/>
              </a:ext>
            </a:extLst>
          </p:cNvPr>
          <p:cNvSpPr txBox="1"/>
          <p:nvPr/>
        </p:nvSpPr>
        <p:spPr>
          <a:xfrm>
            <a:off x="3455469" y="279133"/>
            <a:ext cx="5255394" cy="369332"/>
          </a:xfrm>
          <a:prstGeom prst="rect">
            <a:avLst/>
          </a:prstGeom>
          <a:noFill/>
        </p:spPr>
        <p:txBody>
          <a:bodyPr wrap="square" rtlCol="0">
            <a:spAutoFit/>
          </a:bodyPr>
          <a:lstStyle/>
          <a:p>
            <a:r>
              <a:rPr lang="en-IN" b="1" i="1" dirty="0">
                <a:solidFill>
                  <a:srgbClr val="FF0000"/>
                </a:solidFill>
              </a:rPr>
              <a:t>MATHEMATICAL DERIVATION</a:t>
            </a:r>
          </a:p>
        </p:txBody>
      </p:sp>
      <p:pic>
        <p:nvPicPr>
          <p:cNvPr id="2050" name="Picture 2">
            <a:extLst>
              <a:ext uri="{FF2B5EF4-FFF2-40B4-BE49-F238E27FC236}">
                <a16:creationId xmlns:a16="http://schemas.microsoft.com/office/drawing/2014/main" id="{28446C48-21F7-C231-49A7-EB2EEA260C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494" y="125128"/>
            <a:ext cx="2059005" cy="20590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C4DA16-8376-E1D8-22D4-E44B4CBB9B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5382" y="125127"/>
            <a:ext cx="2059005" cy="20590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110EE09-8CBC-0F92-9F5F-A8E7E9F225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626"/>
          <a:stretch/>
        </p:blipFill>
        <p:spPr bwMode="auto">
          <a:xfrm>
            <a:off x="7065744" y="2338137"/>
            <a:ext cx="2543628" cy="275362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76B8D01-1DB6-1D8A-FCC4-8C92AE4447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7366" y="2184132"/>
            <a:ext cx="2984634" cy="29846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BB1E3E-AE40-07A5-A8DF-FAC269644AF7}"/>
              </a:ext>
            </a:extLst>
          </p:cNvPr>
          <p:cNvSpPr txBox="1"/>
          <p:nvPr/>
        </p:nvSpPr>
        <p:spPr>
          <a:xfrm>
            <a:off x="8710863" y="5447899"/>
            <a:ext cx="1953929" cy="369332"/>
          </a:xfrm>
          <a:prstGeom prst="rect">
            <a:avLst/>
          </a:prstGeom>
          <a:noFill/>
        </p:spPr>
        <p:txBody>
          <a:bodyPr wrap="square" rtlCol="0">
            <a:spAutoFit/>
          </a:bodyPr>
          <a:lstStyle/>
          <a:p>
            <a:r>
              <a:rPr lang="en-IN" dirty="0"/>
              <a:t>CASE I </a:t>
            </a:r>
          </a:p>
        </p:txBody>
      </p:sp>
    </p:spTree>
    <p:extLst>
      <p:ext uri="{BB962C8B-B14F-4D97-AF65-F5344CB8AC3E}">
        <p14:creationId xmlns:p14="http://schemas.microsoft.com/office/powerpoint/2010/main" val="2638124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82870-0705-5E18-74DF-19085219FE27}"/>
            </a:ext>
          </a:extLst>
        </p:cNvPr>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76E48F95-1F3B-3972-F02B-CD7F3E4E5AD6}"/>
              </a:ext>
            </a:extLst>
          </p:cNvPr>
          <p:cNvSpPr txBox="1">
            <a:spLocks/>
          </p:cNvSpPr>
          <p:nvPr/>
        </p:nvSpPr>
        <p:spPr>
          <a:xfrm>
            <a:off x="675802" y="2587411"/>
            <a:ext cx="3370196" cy="1051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altLang="ko-KR" sz="1600" dirty="0"/>
              <a:t>Todays Topics</a:t>
            </a:r>
            <a:endParaRPr lang="ko-KR" altLang="en-US" sz="1600" dirty="0"/>
          </a:p>
        </p:txBody>
      </p:sp>
      <p:grpSp>
        <p:nvGrpSpPr>
          <p:cNvPr id="4" name="그룹 3">
            <a:extLst>
              <a:ext uri="{FF2B5EF4-FFF2-40B4-BE49-F238E27FC236}">
                <a16:creationId xmlns:a16="http://schemas.microsoft.com/office/drawing/2014/main" id="{6D83DC71-4B12-522F-6BF2-126EB0684C2F}"/>
              </a:ext>
            </a:extLst>
          </p:cNvPr>
          <p:cNvGrpSpPr/>
          <p:nvPr/>
        </p:nvGrpSpPr>
        <p:grpSpPr>
          <a:xfrm>
            <a:off x="7789246" y="-10289"/>
            <a:ext cx="4412002" cy="6868289"/>
            <a:chOff x="7522549" y="-6742"/>
            <a:chExt cx="4412002" cy="6868289"/>
          </a:xfrm>
        </p:grpSpPr>
        <p:sp>
          <p:nvSpPr>
            <p:cNvPr id="5" name="Freeform: Shape 4">
              <a:extLst>
                <a:ext uri="{FF2B5EF4-FFF2-40B4-BE49-F238E27FC236}">
                  <a16:creationId xmlns:a16="http://schemas.microsoft.com/office/drawing/2014/main" id="{46349360-999D-B00E-FF8B-0E0C714638A7}"/>
                </a:ext>
              </a:extLst>
            </p:cNvPr>
            <p:cNvSpPr/>
            <p:nvPr/>
          </p:nvSpPr>
          <p:spPr>
            <a:xfrm>
              <a:off x="9110805" y="-6742"/>
              <a:ext cx="1515041" cy="746647"/>
            </a:xfrm>
            <a:custGeom>
              <a:avLst/>
              <a:gdLst>
                <a:gd name="connsiteX0" fmla="*/ 226894 w 1515040"/>
                <a:gd name="connsiteY0" fmla="*/ 398695 h 746646"/>
                <a:gd name="connsiteX1" fmla="*/ 371149 w 1515040"/>
                <a:gd name="connsiteY1" fmla="*/ 654585 h 746646"/>
                <a:gd name="connsiteX2" fmla="*/ 532801 w 1515040"/>
                <a:gd name="connsiteY2" fmla="*/ 750996 h 746646"/>
                <a:gd name="connsiteX3" fmla="*/ 728524 w 1515040"/>
                <a:gd name="connsiteY3" fmla="*/ 704603 h 746646"/>
                <a:gd name="connsiteX4" fmla="*/ 876404 w 1515040"/>
                <a:gd name="connsiteY4" fmla="*/ 595143 h 746646"/>
                <a:gd name="connsiteX5" fmla="*/ 1462123 w 1515040"/>
                <a:gd name="connsiteY5" fmla="*/ 64516 h 746646"/>
                <a:gd name="connsiteX6" fmla="*/ 1518665 w 1515040"/>
                <a:gd name="connsiteY6" fmla="*/ 0 h 746646"/>
                <a:gd name="connsiteX7" fmla="*/ 0 w 1515040"/>
                <a:gd name="connsiteY7" fmla="*/ 0 h 746646"/>
                <a:gd name="connsiteX8" fmla="*/ 159478 w 1515040"/>
                <a:gd name="connsiteY8" fmla="*/ 297209 h 746646"/>
                <a:gd name="connsiteX9" fmla="*/ 226169 w 1515040"/>
                <a:gd name="connsiteY9" fmla="*/ 403044 h 746646"/>
                <a:gd name="connsiteX10" fmla="*/ 226894 w 1515040"/>
                <a:gd name="connsiteY10" fmla="*/ 398695 h 74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15040" h="746646">
                  <a:moveTo>
                    <a:pt x="226894" y="398695"/>
                  </a:moveTo>
                  <a:cubicBezTo>
                    <a:pt x="247916" y="421892"/>
                    <a:pt x="336354" y="619065"/>
                    <a:pt x="371149" y="654585"/>
                  </a:cubicBezTo>
                  <a:cubicBezTo>
                    <a:pt x="415368" y="698804"/>
                    <a:pt x="468285" y="744472"/>
                    <a:pt x="532801" y="750996"/>
                  </a:cubicBezTo>
                  <a:cubicBezTo>
                    <a:pt x="593693" y="756796"/>
                    <a:pt x="677056" y="731424"/>
                    <a:pt x="728524" y="704603"/>
                  </a:cubicBezTo>
                  <a:cubicBezTo>
                    <a:pt x="786516" y="674157"/>
                    <a:pt x="820587" y="629213"/>
                    <a:pt x="876404" y="595143"/>
                  </a:cubicBezTo>
                  <a:cubicBezTo>
                    <a:pt x="933671" y="560348"/>
                    <a:pt x="1352663" y="147880"/>
                    <a:pt x="1462123" y="64516"/>
                  </a:cubicBezTo>
                  <a:cubicBezTo>
                    <a:pt x="1465023" y="60167"/>
                    <a:pt x="1522290" y="5799"/>
                    <a:pt x="1518665" y="0"/>
                  </a:cubicBezTo>
                  <a:cubicBezTo>
                    <a:pt x="1038781" y="0"/>
                    <a:pt x="479884" y="0"/>
                    <a:pt x="0" y="0"/>
                  </a:cubicBezTo>
                  <a:cubicBezTo>
                    <a:pt x="37695" y="86988"/>
                    <a:pt x="108735" y="218195"/>
                    <a:pt x="159478" y="297209"/>
                  </a:cubicBezTo>
                  <a:cubicBezTo>
                    <a:pt x="181950" y="332729"/>
                    <a:pt x="208771" y="363900"/>
                    <a:pt x="226169" y="403044"/>
                  </a:cubicBezTo>
                  <a:cubicBezTo>
                    <a:pt x="227619" y="404494"/>
                    <a:pt x="223994" y="395795"/>
                    <a:pt x="226894" y="398695"/>
                  </a:cubicBezTo>
                  <a:close/>
                </a:path>
              </a:pathLst>
            </a:custGeom>
            <a:solidFill>
              <a:srgbClr val="FEC69F"/>
            </a:solidFill>
            <a:ln w="7249"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BE021C4-D8D0-A9B9-4D60-A3110F9EA5A2}"/>
                </a:ext>
              </a:extLst>
            </p:cNvPr>
            <p:cNvSpPr/>
            <p:nvPr/>
          </p:nvSpPr>
          <p:spPr>
            <a:xfrm>
              <a:off x="7693528" y="6400558"/>
              <a:ext cx="268213" cy="326205"/>
            </a:xfrm>
            <a:custGeom>
              <a:avLst/>
              <a:gdLst>
                <a:gd name="connsiteX0" fmla="*/ 47940 w 268212"/>
                <a:gd name="connsiteY0" fmla="*/ 35610 h 326204"/>
                <a:gd name="connsiteX1" fmla="*/ 143627 w 268212"/>
                <a:gd name="connsiteY1" fmla="*/ 21837 h 326204"/>
                <a:gd name="connsiteX2" fmla="*/ 271209 w 268212"/>
                <a:gd name="connsiteY2" fmla="*/ 1540 h 326204"/>
                <a:gd name="connsiteX3" fmla="*/ 146527 w 268212"/>
                <a:gd name="connsiteY3" fmla="*/ 117524 h 326204"/>
                <a:gd name="connsiteX4" fmla="*/ 19669 w 268212"/>
                <a:gd name="connsiteY4" fmla="*/ 327745 h 326204"/>
                <a:gd name="connsiteX5" fmla="*/ 10246 w 268212"/>
                <a:gd name="connsiteY5" fmla="*/ 313972 h 326204"/>
                <a:gd name="connsiteX6" fmla="*/ 18944 w 268212"/>
                <a:gd name="connsiteY6" fmla="*/ 48659 h 326204"/>
                <a:gd name="connsiteX7" fmla="*/ 47940 w 268212"/>
                <a:gd name="connsiteY7" fmla="*/ 35610 h 32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212" h="326204">
                  <a:moveTo>
                    <a:pt x="47940" y="35610"/>
                  </a:moveTo>
                  <a:cubicBezTo>
                    <a:pt x="79111" y="27637"/>
                    <a:pt x="124055" y="26187"/>
                    <a:pt x="143627" y="21837"/>
                  </a:cubicBezTo>
                  <a:cubicBezTo>
                    <a:pt x="180597" y="14588"/>
                    <a:pt x="235689" y="-5709"/>
                    <a:pt x="271209" y="1540"/>
                  </a:cubicBezTo>
                  <a:cubicBezTo>
                    <a:pt x="269760" y="34886"/>
                    <a:pt x="173348" y="93602"/>
                    <a:pt x="146527" y="117524"/>
                  </a:cubicBezTo>
                  <a:cubicBezTo>
                    <a:pt x="82736" y="174791"/>
                    <a:pt x="39966" y="244382"/>
                    <a:pt x="19669" y="327745"/>
                  </a:cubicBezTo>
                  <a:cubicBezTo>
                    <a:pt x="7346" y="329195"/>
                    <a:pt x="16770" y="316872"/>
                    <a:pt x="10246" y="313972"/>
                  </a:cubicBezTo>
                  <a:cubicBezTo>
                    <a:pt x="-9327" y="305273"/>
                    <a:pt x="2272" y="67506"/>
                    <a:pt x="18944" y="48659"/>
                  </a:cubicBezTo>
                  <a:cubicBezTo>
                    <a:pt x="25468" y="43584"/>
                    <a:pt x="35617" y="39235"/>
                    <a:pt x="47940" y="35610"/>
                  </a:cubicBezTo>
                  <a:close/>
                </a:path>
              </a:pathLst>
            </a:custGeom>
            <a:solidFill>
              <a:srgbClr val="FCC69F"/>
            </a:solidFill>
            <a:ln w="7249" cap="flat">
              <a:noFill/>
              <a:prstDash val="solid"/>
              <a:miter/>
            </a:ln>
          </p:spPr>
          <p:txBody>
            <a:bodyPr rtlCol="0" anchor="ctr"/>
            <a:lstStyle/>
            <a:p>
              <a:endParaRPr lang="en-US"/>
            </a:p>
          </p:txBody>
        </p:sp>
        <p:sp>
          <p:nvSpPr>
            <p:cNvPr id="7" name="자유형: 도형 6">
              <a:extLst>
                <a:ext uri="{FF2B5EF4-FFF2-40B4-BE49-F238E27FC236}">
                  <a16:creationId xmlns:a16="http://schemas.microsoft.com/office/drawing/2014/main" id="{6894B0CA-3B07-6C15-F70C-CD79D60609CC}"/>
                </a:ext>
              </a:extLst>
            </p:cNvPr>
            <p:cNvSpPr/>
            <p:nvPr/>
          </p:nvSpPr>
          <p:spPr>
            <a:xfrm>
              <a:off x="7705949" y="43276"/>
              <a:ext cx="4228602" cy="6402123"/>
            </a:xfrm>
            <a:custGeom>
              <a:avLst/>
              <a:gdLst>
                <a:gd name="connsiteX0" fmla="*/ 2893800 w 4228602"/>
                <a:gd name="connsiteY0" fmla="*/ 1 h 6402123"/>
                <a:gd name="connsiteX1" fmla="*/ 3040955 w 4228602"/>
                <a:gd name="connsiteY1" fmla="*/ 242117 h 6402123"/>
                <a:gd name="connsiteX2" fmla="*/ 3094598 w 4228602"/>
                <a:gd name="connsiteY2" fmla="*/ 358826 h 6402123"/>
                <a:gd name="connsiteX3" fmla="*/ 3225080 w 4228602"/>
                <a:gd name="connsiteY3" fmla="*/ 469011 h 6402123"/>
                <a:gd name="connsiteX4" fmla="*/ 3551285 w 4228602"/>
                <a:gd name="connsiteY4" fmla="*/ 655310 h 6402123"/>
                <a:gd name="connsiteX5" fmla="*/ 4087711 w 4228602"/>
                <a:gd name="connsiteY5" fmla="*/ 1023560 h 6402123"/>
                <a:gd name="connsiteX6" fmla="*/ 4210287 w 4228602"/>
                <a:gd name="connsiteY6" fmla="*/ 1124468 h 6402123"/>
                <a:gd name="connsiteX7" fmla="*/ 4228602 w 4228602"/>
                <a:gd name="connsiteY7" fmla="*/ 1143463 h 6402123"/>
                <a:gd name="connsiteX8" fmla="*/ 4228602 w 4228602"/>
                <a:gd name="connsiteY8" fmla="*/ 5863577 h 6402123"/>
                <a:gd name="connsiteX9" fmla="*/ 4121611 w 4228602"/>
                <a:gd name="connsiteY9" fmla="*/ 5908412 h 6402123"/>
                <a:gd name="connsiteX10" fmla="*/ 3825297 w 4228602"/>
                <a:gd name="connsiteY10" fmla="*/ 5998548 h 6402123"/>
                <a:gd name="connsiteX11" fmla="*/ 3030806 w 4228602"/>
                <a:gd name="connsiteY11" fmla="*/ 6135554 h 6402123"/>
                <a:gd name="connsiteX12" fmla="*/ 1630300 w 4228602"/>
                <a:gd name="connsiteY12" fmla="*/ 6282708 h 6402123"/>
                <a:gd name="connsiteX13" fmla="*/ 499456 w 4228602"/>
                <a:gd name="connsiteY13" fmla="*/ 6306630 h 6402123"/>
                <a:gd name="connsiteX14" fmla="*/ 210221 w 4228602"/>
                <a:gd name="connsiteY14" fmla="*/ 6365347 h 6402123"/>
                <a:gd name="connsiteX15" fmla="*/ 0 w 4228602"/>
                <a:gd name="connsiteY15" fmla="*/ 6400867 h 6402123"/>
                <a:gd name="connsiteX16" fmla="*/ 69590 w 4228602"/>
                <a:gd name="connsiteY16" fmla="*/ 5675242 h 6402123"/>
                <a:gd name="connsiteX17" fmla="*/ 250815 w 4228602"/>
                <a:gd name="connsiteY17" fmla="*/ 3831097 h 6402123"/>
                <a:gd name="connsiteX18" fmla="*/ 379123 w 4228602"/>
                <a:gd name="connsiteY18" fmla="*/ 2388546 h 6402123"/>
                <a:gd name="connsiteX19" fmla="*/ 487133 w 4228602"/>
                <a:gd name="connsiteY19" fmla="*/ 1312795 h 6402123"/>
                <a:gd name="connsiteX20" fmla="*/ 609641 w 4228602"/>
                <a:gd name="connsiteY20" fmla="*/ 997463 h 6402123"/>
                <a:gd name="connsiteX21" fmla="*/ 861181 w 4228602"/>
                <a:gd name="connsiteY21" fmla="*/ 796666 h 6402123"/>
                <a:gd name="connsiteX22" fmla="*/ 1392533 w 4228602"/>
                <a:gd name="connsiteY22" fmla="*/ 582095 h 6402123"/>
                <a:gd name="connsiteX23" fmla="*/ 1588981 w 4228602"/>
                <a:gd name="connsiteY23" fmla="*/ 471911 h 6402123"/>
                <a:gd name="connsiteX24" fmla="*/ 1631025 w 4228602"/>
                <a:gd name="connsiteY24" fmla="*/ 346503 h 6402123"/>
                <a:gd name="connsiteX25" fmla="*/ 1777455 w 4228602"/>
                <a:gd name="connsiteY25" fmla="*/ 603842 h 6402123"/>
                <a:gd name="connsiteX26" fmla="*/ 2023196 w 4228602"/>
                <a:gd name="connsiteY26" fmla="*/ 689381 h 6402123"/>
                <a:gd name="connsiteX27" fmla="*/ 2283435 w 4228602"/>
                <a:gd name="connsiteY27" fmla="*/ 544401 h 6402123"/>
                <a:gd name="connsiteX28" fmla="*/ 2893800 w 4228602"/>
                <a:gd name="connsiteY28" fmla="*/ 1 h 640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28602" h="6402123">
                  <a:moveTo>
                    <a:pt x="2893800" y="1"/>
                  </a:moveTo>
                  <a:cubicBezTo>
                    <a:pt x="2915547" y="726"/>
                    <a:pt x="3003985" y="140631"/>
                    <a:pt x="3040955" y="242117"/>
                  </a:cubicBezTo>
                  <a:cubicBezTo>
                    <a:pt x="3040955" y="242842"/>
                    <a:pt x="3073575" y="322581"/>
                    <a:pt x="3094598" y="358826"/>
                  </a:cubicBezTo>
                  <a:cubicBezTo>
                    <a:pt x="3119969" y="400146"/>
                    <a:pt x="3167812" y="442915"/>
                    <a:pt x="3225080" y="469011"/>
                  </a:cubicBezTo>
                  <a:cubicBezTo>
                    <a:pt x="3349762" y="530628"/>
                    <a:pt x="3478795" y="603118"/>
                    <a:pt x="3551285" y="655310"/>
                  </a:cubicBezTo>
                  <a:cubicBezTo>
                    <a:pt x="3652771" y="728525"/>
                    <a:pt x="4000723" y="960493"/>
                    <a:pt x="4087711" y="1023560"/>
                  </a:cubicBezTo>
                  <a:cubicBezTo>
                    <a:pt x="4133198" y="1056543"/>
                    <a:pt x="4173385" y="1090024"/>
                    <a:pt x="4210287" y="1124468"/>
                  </a:cubicBezTo>
                  <a:lnTo>
                    <a:pt x="4228602" y="1143463"/>
                  </a:lnTo>
                  <a:lnTo>
                    <a:pt x="4228602" y="5863577"/>
                  </a:lnTo>
                  <a:lnTo>
                    <a:pt x="4121611" y="5908412"/>
                  </a:lnTo>
                  <a:cubicBezTo>
                    <a:pt x="4020114" y="5947805"/>
                    <a:pt x="3918265" y="5980426"/>
                    <a:pt x="3825297" y="5998548"/>
                  </a:cubicBezTo>
                  <a:cubicBezTo>
                    <a:pt x="3541136" y="6053640"/>
                    <a:pt x="3309168" y="6087711"/>
                    <a:pt x="3030806" y="6135554"/>
                  </a:cubicBezTo>
                  <a:cubicBezTo>
                    <a:pt x="2762593" y="6181948"/>
                    <a:pt x="1899238" y="6315329"/>
                    <a:pt x="1630300" y="6282708"/>
                  </a:cubicBezTo>
                  <a:cubicBezTo>
                    <a:pt x="1532438" y="6270385"/>
                    <a:pt x="550924" y="6260961"/>
                    <a:pt x="499456" y="6306630"/>
                  </a:cubicBezTo>
                  <a:cubicBezTo>
                    <a:pt x="442189" y="6357373"/>
                    <a:pt x="284161" y="6342150"/>
                    <a:pt x="210221" y="6365347"/>
                  </a:cubicBezTo>
                  <a:cubicBezTo>
                    <a:pt x="193548" y="6370422"/>
                    <a:pt x="0" y="6409566"/>
                    <a:pt x="0" y="6400867"/>
                  </a:cubicBezTo>
                  <a:cubicBezTo>
                    <a:pt x="2900" y="6257337"/>
                    <a:pt x="59442" y="5773829"/>
                    <a:pt x="69590" y="5675242"/>
                  </a:cubicBezTo>
                  <a:cubicBezTo>
                    <a:pt x="84088" y="5525913"/>
                    <a:pt x="244291" y="3899237"/>
                    <a:pt x="250815" y="3831097"/>
                  </a:cubicBezTo>
                  <a:cubicBezTo>
                    <a:pt x="296484" y="3350488"/>
                    <a:pt x="337803" y="2869880"/>
                    <a:pt x="379123" y="2388546"/>
                  </a:cubicBezTo>
                  <a:cubicBezTo>
                    <a:pt x="409568" y="2032620"/>
                    <a:pt x="414643" y="1663646"/>
                    <a:pt x="487133" y="1312795"/>
                  </a:cubicBezTo>
                  <a:cubicBezTo>
                    <a:pt x="510330" y="1200435"/>
                    <a:pt x="541500" y="1091700"/>
                    <a:pt x="609641" y="997463"/>
                  </a:cubicBezTo>
                  <a:cubicBezTo>
                    <a:pt x="674157" y="907576"/>
                    <a:pt x="756795" y="838710"/>
                    <a:pt x="861181" y="796666"/>
                  </a:cubicBezTo>
                  <a:cubicBezTo>
                    <a:pt x="1038057" y="726351"/>
                    <a:pt x="1215657" y="653861"/>
                    <a:pt x="1392533" y="582095"/>
                  </a:cubicBezTo>
                  <a:cubicBezTo>
                    <a:pt x="1467197" y="551650"/>
                    <a:pt x="1542587" y="537152"/>
                    <a:pt x="1588981" y="471911"/>
                  </a:cubicBezTo>
                  <a:cubicBezTo>
                    <a:pt x="1598404" y="458138"/>
                    <a:pt x="1652772" y="360276"/>
                    <a:pt x="1631025" y="346503"/>
                  </a:cubicBezTo>
                  <a:cubicBezTo>
                    <a:pt x="1647697" y="356652"/>
                    <a:pt x="1741210" y="567597"/>
                    <a:pt x="1777455" y="603842"/>
                  </a:cubicBezTo>
                  <a:cubicBezTo>
                    <a:pt x="1848495" y="674883"/>
                    <a:pt x="1920985" y="725626"/>
                    <a:pt x="2023196" y="689381"/>
                  </a:cubicBezTo>
                  <a:cubicBezTo>
                    <a:pt x="2116708" y="656035"/>
                    <a:pt x="2199346" y="595869"/>
                    <a:pt x="2283435" y="544401"/>
                  </a:cubicBezTo>
                  <a:cubicBezTo>
                    <a:pt x="2347226" y="505981"/>
                    <a:pt x="2859005" y="-724"/>
                    <a:pt x="2893800" y="1"/>
                  </a:cubicBezTo>
                  <a:close/>
                </a:path>
              </a:pathLst>
            </a:custGeom>
            <a:solidFill>
              <a:schemeClr val="accent1">
                <a:lumMod val="20000"/>
                <a:lumOff val="80000"/>
              </a:schemeClr>
            </a:solidFill>
            <a:ln w="7249" cap="flat">
              <a:noFill/>
              <a:prstDash val="solid"/>
              <a:miter/>
            </a:ln>
          </p:spPr>
          <p:txBody>
            <a:bodyPr wrap="square" rtlCol="0" anchor="ctr">
              <a:noAutofit/>
            </a:bodyPr>
            <a:lstStyle/>
            <a:p>
              <a:endParaRPr lang="en-US"/>
            </a:p>
          </p:txBody>
        </p:sp>
        <p:sp>
          <p:nvSpPr>
            <p:cNvPr id="8" name="Freeform: Shape 7">
              <a:extLst>
                <a:ext uri="{FF2B5EF4-FFF2-40B4-BE49-F238E27FC236}">
                  <a16:creationId xmlns:a16="http://schemas.microsoft.com/office/drawing/2014/main" id="{17FF0C1F-259E-0E44-26BF-E4C49FBFF408}"/>
                </a:ext>
              </a:extLst>
            </p:cNvPr>
            <p:cNvSpPr/>
            <p:nvPr/>
          </p:nvSpPr>
          <p:spPr>
            <a:xfrm>
              <a:off x="7693753" y="5926426"/>
              <a:ext cx="3878214" cy="935121"/>
            </a:xfrm>
            <a:custGeom>
              <a:avLst/>
              <a:gdLst>
                <a:gd name="connsiteX0" fmla="*/ 3882436 w 3878214"/>
                <a:gd name="connsiteY0" fmla="*/ 938158 h 935120"/>
                <a:gd name="connsiteX1" fmla="*/ 3857065 w 3878214"/>
                <a:gd name="connsiteY1" fmla="*/ 938883 h 935120"/>
                <a:gd name="connsiteX2" fmla="*/ 2057863 w 3878214"/>
                <a:gd name="connsiteY2" fmla="*/ 938883 h 935120"/>
                <a:gd name="connsiteX3" fmla="*/ 249963 w 3878214"/>
                <a:gd name="connsiteY3" fmla="*/ 938883 h 935120"/>
                <a:gd name="connsiteX4" fmla="*/ 96284 w 3878214"/>
                <a:gd name="connsiteY4" fmla="*/ 938883 h 935120"/>
                <a:gd name="connsiteX5" fmla="*/ 15820 w 3878214"/>
                <a:gd name="connsiteY5" fmla="*/ 923660 h 935120"/>
                <a:gd name="connsiteX6" fmla="*/ 93385 w 3878214"/>
                <a:gd name="connsiteY6" fmla="*/ 647473 h 935120"/>
                <a:gd name="connsiteX7" fmla="*/ 408716 w 3878214"/>
                <a:gd name="connsiteY7" fmla="*/ 372011 h 935120"/>
                <a:gd name="connsiteX8" fmla="*/ 518901 w 3878214"/>
                <a:gd name="connsiteY8" fmla="*/ 161791 h 935120"/>
                <a:gd name="connsiteX9" fmla="*/ 537748 w 3878214"/>
                <a:gd name="connsiteY9" fmla="*/ 43632 h 935120"/>
                <a:gd name="connsiteX10" fmla="*/ 572544 w 3878214"/>
                <a:gd name="connsiteY10" fmla="*/ 16086 h 935120"/>
                <a:gd name="connsiteX11" fmla="*/ 642859 w 3878214"/>
                <a:gd name="connsiteY11" fmla="*/ 142218 h 935120"/>
                <a:gd name="connsiteX12" fmla="*/ 765367 w 3878214"/>
                <a:gd name="connsiteY12" fmla="*/ 363313 h 935120"/>
                <a:gd name="connsiteX13" fmla="*/ 913971 w 3878214"/>
                <a:gd name="connsiteY13" fmla="*/ 342291 h 935120"/>
                <a:gd name="connsiteX14" fmla="*/ 1066200 w 3878214"/>
                <a:gd name="connsiteY14" fmla="*/ 269801 h 935120"/>
                <a:gd name="connsiteX15" fmla="*/ 1874464 w 3878214"/>
                <a:gd name="connsiteY15" fmla="*/ 358238 h 935120"/>
                <a:gd name="connsiteX16" fmla="*/ 2731295 w 3878214"/>
                <a:gd name="connsiteY16" fmla="*/ 295172 h 935120"/>
                <a:gd name="connsiteX17" fmla="*/ 3751954 w 3878214"/>
                <a:gd name="connsiteY17" fmla="*/ 121921 h 935120"/>
                <a:gd name="connsiteX18" fmla="*/ 3767902 w 3878214"/>
                <a:gd name="connsiteY18" fmla="*/ 135694 h 935120"/>
                <a:gd name="connsiteX19" fmla="*/ 3883886 w 3878214"/>
                <a:gd name="connsiteY19" fmla="*/ 933084 h 935120"/>
                <a:gd name="connsiteX20" fmla="*/ 3882436 w 3878214"/>
                <a:gd name="connsiteY20" fmla="*/ 938158 h 93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78214" h="935120">
                  <a:moveTo>
                    <a:pt x="3882436" y="938158"/>
                  </a:moveTo>
                  <a:cubicBezTo>
                    <a:pt x="3873738" y="938158"/>
                    <a:pt x="3865039" y="938883"/>
                    <a:pt x="3857065" y="938883"/>
                  </a:cubicBezTo>
                  <a:cubicBezTo>
                    <a:pt x="3257573" y="938883"/>
                    <a:pt x="2657356" y="938883"/>
                    <a:pt x="2057863" y="938883"/>
                  </a:cubicBezTo>
                  <a:cubicBezTo>
                    <a:pt x="1455472" y="938883"/>
                    <a:pt x="852355" y="938883"/>
                    <a:pt x="249963" y="938883"/>
                  </a:cubicBezTo>
                  <a:cubicBezTo>
                    <a:pt x="198495" y="938883"/>
                    <a:pt x="147752" y="938883"/>
                    <a:pt x="96284" y="938883"/>
                  </a:cubicBezTo>
                  <a:cubicBezTo>
                    <a:pt x="69463" y="938883"/>
                    <a:pt x="33943" y="949032"/>
                    <a:pt x="15820" y="923660"/>
                  </a:cubicBezTo>
                  <a:cubicBezTo>
                    <a:pt x="-35647" y="852620"/>
                    <a:pt x="51340" y="701841"/>
                    <a:pt x="93385" y="647473"/>
                  </a:cubicBezTo>
                  <a:cubicBezTo>
                    <a:pt x="178198" y="535839"/>
                    <a:pt x="302156" y="460449"/>
                    <a:pt x="408716" y="372011"/>
                  </a:cubicBezTo>
                  <a:cubicBezTo>
                    <a:pt x="472507" y="319094"/>
                    <a:pt x="502228" y="241529"/>
                    <a:pt x="518901" y="161791"/>
                  </a:cubicBezTo>
                  <a:cubicBezTo>
                    <a:pt x="526875" y="122646"/>
                    <a:pt x="531949" y="83501"/>
                    <a:pt x="537748" y="43632"/>
                  </a:cubicBezTo>
                  <a:cubicBezTo>
                    <a:pt x="543548" y="3037"/>
                    <a:pt x="547897" y="-15810"/>
                    <a:pt x="572544" y="16086"/>
                  </a:cubicBezTo>
                  <a:cubicBezTo>
                    <a:pt x="600815" y="53056"/>
                    <a:pt x="620387" y="101624"/>
                    <a:pt x="642859" y="142218"/>
                  </a:cubicBezTo>
                  <a:cubicBezTo>
                    <a:pt x="681278" y="211084"/>
                    <a:pt x="714624" y="303871"/>
                    <a:pt x="765367" y="363313"/>
                  </a:cubicBezTo>
                  <a:cubicBezTo>
                    <a:pt x="798712" y="402457"/>
                    <a:pt x="879901" y="358963"/>
                    <a:pt x="913971" y="342291"/>
                  </a:cubicBezTo>
                  <a:cubicBezTo>
                    <a:pt x="943692" y="327793"/>
                    <a:pt x="1032855" y="256752"/>
                    <a:pt x="1066200" y="269801"/>
                  </a:cubicBezTo>
                  <a:cubicBezTo>
                    <a:pt x="1322815" y="372011"/>
                    <a:pt x="1603351" y="361138"/>
                    <a:pt x="1874464" y="358238"/>
                  </a:cubicBezTo>
                  <a:cubicBezTo>
                    <a:pt x="2159349" y="355339"/>
                    <a:pt x="2446410" y="319819"/>
                    <a:pt x="2731295" y="295172"/>
                  </a:cubicBezTo>
                  <a:cubicBezTo>
                    <a:pt x="3076348" y="265451"/>
                    <a:pt x="3410527" y="169040"/>
                    <a:pt x="3751954" y="121921"/>
                  </a:cubicBezTo>
                  <a:cubicBezTo>
                    <a:pt x="3764278" y="120471"/>
                    <a:pt x="3770077" y="118297"/>
                    <a:pt x="3767902" y="135694"/>
                  </a:cubicBezTo>
                  <a:cubicBezTo>
                    <a:pt x="3733832" y="406082"/>
                    <a:pt x="3817195" y="673570"/>
                    <a:pt x="3883886" y="933084"/>
                  </a:cubicBezTo>
                  <a:cubicBezTo>
                    <a:pt x="3882436" y="934534"/>
                    <a:pt x="3882436" y="935984"/>
                    <a:pt x="3882436" y="938158"/>
                  </a:cubicBezTo>
                  <a:close/>
                </a:path>
              </a:pathLst>
            </a:custGeom>
            <a:solidFill>
              <a:schemeClr val="tx1"/>
            </a:solidFill>
            <a:ln w="7249" cap="flat">
              <a:noFill/>
              <a:prstDash val="solid"/>
              <a:miter/>
            </a:ln>
          </p:spPr>
          <p:txBody>
            <a:bodyPr rtlCol="0" anchor="ctr"/>
            <a:lstStyle/>
            <a:p>
              <a:endParaRPr lang="en-US"/>
            </a:p>
          </p:txBody>
        </p:sp>
        <p:sp>
          <p:nvSpPr>
            <p:cNvPr id="9" name="Freeform: Shape 20">
              <a:extLst>
                <a:ext uri="{FF2B5EF4-FFF2-40B4-BE49-F238E27FC236}">
                  <a16:creationId xmlns:a16="http://schemas.microsoft.com/office/drawing/2014/main" id="{5FA28C0F-3229-3B09-06EE-96331D922CC7}"/>
                </a:ext>
              </a:extLst>
            </p:cNvPr>
            <p:cNvSpPr/>
            <p:nvPr/>
          </p:nvSpPr>
          <p:spPr>
            <a:xfrm>
              <a:off x="8256148" y="808771"/>
              <a:ext cx="1536788" cy="5523737"/>
            </a:xfrm>
            <a:custGeom>
              <a:avLst/>
              <a:gdLst>
                <a:gd name="connsiteX0" fmla="*/ 1280173 w 1536787"/>
                <a:gd name="connsiteY0" fmla="*/ 0 h 5523737"/>
                <a:gd name="connsiteX1" fmla="*/ 1407756 w 1536787"/>
                <a:gd name="connsiteY1" fmla="*/ 34070 h 5523737"/>
                <a:gd name="connsiteX2" fmla="*/ 1538238 w 1536787"/>
                <a:gd name="connsiteY2" fmla="*/ 263139 h 5523737"/>
                <a:gd name="connsiteX3" fmla="*/ 1439651 w 1536787"/>
                <a:gd name="connsiteY3" fmla="*/ 423342 h 5523737"/>
                <a:gd name="connsiteX4" fmla="*/ 562522 w 1536787"/>
                <a:gd name="connsiteY4" fmla="*/ 5378758 h 5523737"/>
                <a:gd name="connsiteX5" fmla="*/ 197173 w 1536787"/>
                <a:gd name="connsiteY5" fmla="*/ 5528812 h 5523737"/>
                <a:gd name="connsiteX6" fmla="*/ 0 w 1536787"/>
                <a:gd name="connsiteY6" fmla="*/ 5169261 h 5523737"/>
                <a:gd name="connsiteX7" fmla="*/ 1166364 w 1536787"/>
                <a:gd name="connsiteY7" fmla="*/ 447263 h 5523737"/>
                <a:gd name="connsiteX8" fmla="*/ 1110547 w 1536787"/>
                <a:gd name="connsiteY8" fmla="*/ 102936 h 5523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6787" h="5523737">
                  <a:moveTo>
                    <a:pt x="1280173" y="0"/>
                  </a:moveTo>
                  <a:lnTo>
                    <a:pt x="1407756" y="34070"/>
                  </a:lnTo>
                  <a:lnTo>
                    <a:pt x="1538238" y="263139"/>
                  </a:lnTo>
                  <a:lnTo>
                    <a:pt x="1439651" y="423342"/>
                  </a:lnTo>
                  <a:lnTo>
                    <a:pt x="562522" y="5378758"/>
                  </a:lnTo>
                  <a:lnTo>
                    <a:pt x="197173" y="5528812"/>
                  </a:lnTo>
                  <a:lnTo>
                    <a:pt x="0" y="5169261"/>
                  </a:lnTo>
                  <a:lnTo>
                    <a:pt x="1166364" y="447263"/>
                  </a:lnTo>
                  <a:lnTo>
                    <a:pt x="1110547" y="102936"/>
                  </a:lnTo>
                  <a:close/>
                </a:path>
              </a:pathLst>
            </a:custGeom>
            <a:solidFill>
              <a:schemeClr val="accent2"/>
            </a:solidFill>
            <a:ln w="7249" cap="flat">
              <a:noFill/>
              <a:prstDash val="solid"/>
              <a:miter/>
            </a:ln>
          </p:spPr>
          <p:txBody>
            <a:bodyPr rtlCol="0" anchor="ctr"/>
            <a:lstStyle/>
            <a:p>
              <a:endParaRPr lang="en-US"/>
            </a:p>
          </p:txBody>
        </p:sp>
        <p:sp>
          <p:nvSpPr>
            <p:cNvPr id="10" name="Freeform: Shape 21">
              <a:extLst>
                <a:ext uri="{FF2B5EF4-FFF2-40B4-BE49-F238E27FC236}">
                  <a16:creationId xmlns:a16="http://schemas.microsoft.com/office/drawing/2014/main" id="{9E4F836D-2F9B-A304-D73F-DF2BF8472901}"/>
                </a:ext>
              </a:extLst>
            </p:cNvPr>
            <p:cNvSpPr/>
            <p:nvPr/>
          </p:nvSpPr>
          <p:spPr>
            <a:xfrm>
              <a:off x="7522549" y="4157808"/>
              <a:ext cx="4218917" cy="1551286"/>
            </a:xfrm>
            <a:custGeom>
              <a:avLst/>
              <a:gdLst>
                <a:gd name="connsiteX0" fmla="*/ 0 w 4218917"/>
                <a:gd name="connsiteY0" fmla="*/ 0 h 1551285"/>
                <a:gd name="connsiteX1" fmla="*/ 1931858 w 4218917"/>
                <a:gd name="connsiteY1" fmla="*/ 880028 h 1551285"/>
                <a:gd name="connsiteX2" fmla="*/ 2223993 w 4218917"/>
                <a:gd name="connsiteY2" fmla="*/ 882203 h 1551285"/>
                <a:gd name="connsiteX3" fmla="*/ 4208044 w 4218917"/>
                <a:gd name="connsiteY3" fmla="*/ 230518 h 1551285"/>
                <a:gd name="connsiteX4" fmla="*/ 4223992 w 4218917"/>
                <a:gd name="connsiteY4" fmla="*/ 1017759 h 1551285"/>
                <a:gd name="connsiteX5" fmla="*/ 2223993 w 4218917"/>
                <a:gd name="connsiteY5" fmla="*/ 1554185 h 1551285"/>
                <a:gd name="connsiteX6" fmla="*/ 1873866 w 4218917"/>
                <a:gd name="connsiteY6" fmla="*/ 1554185 h 1551285"/>
                <a:gd name="connsiteX7" fmla="*/ 224719 w 4218917"/>
                <a:gd name="connsiteY7" fmla="*/ 793765 h 1551285"/>
                <a:gd name="connsiteX8" fmla="*/ 0 w 4218917"/>
                <a:gd name="connsiteY8" fmla="*/ 0 h 15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8917" h="1551285">
                  <a:moveTo>
                    <a:pt x="0" y="0"/>
                  </a:moveTo>
                  <a:lnTo>
                    <a:pt x="1931858" y="880028"/>
                  </a:lnTo>
                  <a:lnTo>
                    <a:pt x="2223993" y="882203"/>
                  </a:lnTo>
                  <a:lnTo>
                    <a:pt x="4208044" y="230518"/>
                  </a:lnTo>
                  <a:lnTo>
                    <a:pt x="4223992" y="1017759"/>
                  </a:lnTo>
                  <a:lnTo>
                    <a:pt x="2223993" y="1554185"/>
                  </a:lnTo>
                  <a:lnTo>
                    <a:pt x="1873866" y="1554185"/>
                  </a:lnTo>
                  <a:lnTo>
                    <a:pt x="224719" y="793765"/>
                  </a:lnTo>
                  <a:lnTo>
                    <a:pt x="0" y="0"/>
                  </a:lnTo>
                </a:path>
              </a:pathLst>
            </a:custGeom>
            <a:solidFill>
              <a:schemeClr val="tx1">
                <a:lumMod val="65000"/>
                <a:lumOff val="35000"/>
              </a:schemeClr>
            </a:solidFill>
            <a:ln w="7249" cap="flat">
              <a:noFill/>
              <a:prstDash val="solid"/>
              <a:miter/>
            </a:ln>
          </p:spPr>
          <p:txBody>
            <a:bodyPr rtlCol="0" anchor="ctr"/>
            <a:lstStyle/>
            <a:p>
              <a:endParaRPr lang="en-US"/>
            </a:p>
          </p:txBody>
        </p:sp>
        <p:sp>
          <p:nvSpPr>
            <p:cNvPr id="11" name="Freeform: Shape 22">
              <a:extLst>
                <a:ext uri="{FF2B5EF4-FFF2-40B4-BE49-F238E27FC236}">
                  <a16:creationId xmlns:a16="http://schemas.microsoft.com/office/drawing/2014/main" id="{7A273644-51E9-4B3B-1D47-01F06A4844CF}"/>
                </a:ext>
              </a:extLst>
            </p:cNvPr>
            <p:cNvSpPr/>
            <p:nvPr/>
          </p:nvSpPr>
          <p:spPr>
            <a:xfrm>
              <a:off x="7632009" y="4107352"/>
              <a:ext cx="3994198" cy="935121"/>
            </a:xfrm>
            <a:custGeom>
              <a:avLst/>
              <a:gdLst>
                <a:gd name="connsiteX0" fmla="*/ 3994923 w 3994198"/>
                <a:gd name="connsiteY0" fmla="*/ 311420 h 935120"/>
                <a:gd name="connsiteX1" fmla="*/ 3821672 w 3994198"/>
                <a:gd name="connsiteY1" fmla="*/ 378836 h 935120"/>
                <a:gd name="connsiteX2" fmla="*/ 3593329 w 3994198"/>
                <a:gd name="connsiteY2" fmla="*/ 454951 h 935120"/>
                <a:gd name="connsiteX3" fmla="*/ 3148240 w 3994198"/>
                <a:gd name="connsiteY3" fmla="*/ 603555 h 935120"/>
                <a:gd name="connsiteX4" fmla="*/ 2209495 w 3994198"/>
                <a:gd name="connsiteY4" fmla="*/ 919611 h 935120"/>
                <a:gd name="connsiteX5" fmla="*/ 1822398 w 3994198"/>
                <a:gd name="connsiteY5" fmla="*/ 930485 h 935120"/>
                <a:gd name="connsiteX6" fmla="*/ 1155490 w 3994198"/>
                <a:gd name="connsiteY6" fmla="*/ 632551 h 935120"/>
                <a:gd name="connsiteX7" fmla="*/ 568322 w 3994198"/>
                <a:gd name="connsiteY7" fmla="*/ 363613 h 935120"/>
                <a:gd name="connsiteX8" fmla="*/ 263864 w 3994198"/>
                <a:gd name="connsiteY8" fmla="*/ 223707 h 935120"/>
                <a:gd name="connsiteX9" fmla="*/ 12323 w 3994198"/>
                <a:gd name="connsiteY9" fmla="*/ 108448 h 935120"/>
                <a:gd name="connsiteX10" fmla="*/ 0 w 3994198"/>
                <a:gd name="connsiteY10" fmla="*/ 103374 h 935120"/>
                <a:gd name="connsiteX11" fmla="*/ 127582 w 3994198"/>
                <a:gd name="connsiteY11" fmla="*/ 13486 h 935120"/>
                <a:gd name="connsiteX12" fmla="*/ 461761 w 3994198"/>
                <a:gd name="connsiteY12" fmla="*/ 67129 h 935120"/>
                <a:gd name="connsiteX13" fmla="*/ 1126494 w 3994198"/>
                <a:gd name="connsiteY13" fmla="*/ 249079 h 935120"/>
                <a:gd name="connsiteX14" fmla="*/ 1601304 w 3994198"/>
                <a:gd name="connsiteY14" fmla="*/ 428129 h 935120"/>
                <a:gd name="connsiteX15" fmla="*/ 1952155 w 3994198"/>
                <a:gd name="connsiteY15" fmla="*/ 850021 h 935120"/>
                <a:gd name="connsiteX16" fmla="*/ 2171075 w 3994198"/>
                <a:gd name="connsiteY16" fmla="*/ 574559 h 935120"/>
                <a:gd name="connsiteX17" fmla="*/ 2829284 w 3994198"/>
                <a:gd name="connsiteY17" fmla="*/ 298372 h 935120"/>
                <a:gd name="connsiteX18" fmla="*/ 3337439 w 3994198"/>
                <a:gd name="connsiteY18" fmla="*/ 193987 h 935120"/>
                <a:gd name="connsiteX19" fmla="*/ 3797026 w 3994198"/>
                <a:gd name="connsiteY19" fmla="*/ 195436 h 935120"/>
                <a:gd name="connsiteX20" fmla="*/ 3994923 w 3994198"/>
                <a:gd name="connsiteY20" fmla="*/ 311420 h 935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94198" h="935120">
                  <a:moveTo>
                    <a:pt x="3994923" y="311420"/>
                  </a:moveTo>
                  <a:cubicBezTo>
                    <a:pt x="3994198" y="310695"/>
                    <a:pt x="3835445" y="374487"/>
                    <a:pt x="3821672" y="378836"/>
                  </a:cubicBezTo>
                  <a:cubicBezTo>
                    <a:pt x="3745558" y="404208"/>
                    <a:pt x="3669443" y="429579"/>
                    <a:pt x="3593329" y="454951"/>
                  </a:cubicBezTo>
                  <a:cubicBezTo>
                    <a:pt x="3444724" y="504244"/>
                    <a:pt x="3296845" y="554262"/>
                    <a:pt x="3148240" y="603555"/>
                  </a:cubicBezTo>
                  <a:cubicBezTo>
                    <a:pt x="2837983" y="716639"/>
                    <a:pt x="2521202" y="811601"/>
                    <a:pt x="2209495" y="919611"/>
                  </a:cubicBezTo>
                  <a:cubicBezTo>
                    <a:pt x="2142079" y="942808"/>
                    <a:pt x="1891264" y="937734"/>
                    <a:pt x="1822398" y="930485"/>
                  </a:cubicBezTo>
                  <a:cubicBezTo>
                    <a:pt x="1638999" y="936284"/>
                    <a:pt x="1430227" y="757959"/>
                    <a:pt x="1155490" y="632551"/>
                  </a:cubicBezTo>
                  <a:cubicBezTo>
                    <a:pt x="959767" y="543388"/>
                    <a:pt x="764044" y="453501"/>
                    <a:pt x="568322" y="363613"/>
                  </a:cubicBezTo>
                  <a:cubicBezTo>
                    <a:pt x="466836" y="317220"/>
                    <a:pt x="365350" y="270826"/>
                    <a:pt x="263864" y="223707"/>
                  </a:cubicBezTo>
                  <a:cubicBezTo>
                    <a:pt x="197898" y="193262"/>
                    <a:pt x="85538" y="109898"/>
                    <a:pt x="12323" y="108448"/>
                  </a:cubicBezTo>
                  <a:cubicBezTo>
                    <a:pt x="7974" y="108448"/>
                    <a:pt x="3624" y="106999"/>
                    <a:pt x="0" y="103374"/>
                  </a:cubicBezTo>
                  <a:cubicBezTo>
                    <a:pt x="23197" y="58430"/>
                    <a:pt x="84088" y="32334"/>
                    <a:pt x="127582" y="13486"/>
                  </a:cubicBezTo>
                  <a:cubicBezTo>
                    <a:pt x="225444" y="-29283"/>
                    <a:pt x="364625" y="41033"/>
                    <a:pt x="461761" y="67129"/>
                  </a:cubicBezTo>
                  <a:cubicBezTo>
                    <a:pt x="685030" y="121497"/>
                    <a:pt x="905400" y="187462"/>
                    <a:pt x="1126494" y="249079"/>
                  </a:cubicBezTo>
                  <a:cubicBezTo>
                    <a:pt x="1290322" y="294023"/>
                    <a:pt x="1455599" y="340416"/>
                    <a:pt x="1601304" y="428129"/>
                  </a:cubicBezTo>
                  <a:cubicBezTo>
                    <a:pt x="1747009" y="515842"/>
                    <a:pt x="1916635" y="684744"/>
                    <a:pt x="1952155" y="850021"/>
                  </a:cubicBezTo>
                  <a:cubicBezTo>
                    <a:pt x="1997099" y="768107"/>
                    <a:pt x="2154402" y="588332"/>
                    <a:pt x="2171075" y="574559"/>
                  </a:cubicBezTo>
                  <a:cubicBezTo>
                    <a:pt x="2387820" y="397683"/>
                    <a:pt x="2561796" y="378111"/>
                    <a:pt x="2829284" y="298372"/>
                  </a:cubicBezTo>
                  <a:cubicBezTo>
                    <a:pt x="2995286" y="249079"/>
                    <a:pt x="3166363" y="218633"/>
                    <a:pt x="3337439" y="193987"/>
                  </a:cubicBezTo>
                  <a:cubicBezTo>
                    <a:pt x="3483869" y="172964"/>
                    <a:pt x="3658570" y="121497"/>
                    <a:pt x="3797026" y="195436"/>
                  </a:cubicBezTo>
                  <a:cubicBezTo>
                    <a:pt x="3862991" y="231681"/>
                    <a:pt x="3936931" y="265752"/>
                    <a:pt x="3994923" y="311420"/>
                  </a:cubicBezTo>
                  <a:close/>
                </a:path>
              </a:pathLst>
            </a:custGeom>
            <a:solidFill>
              <a:srgbClr val="FEFEFE"/>
            </a:solidFill>
            <a:ln w="7249" cap="flat">
              <a:noFill/>
              <a:prstDash val="solid"/>
              <a:miter/>
            </a:ln>
          </p:spPr>
          <p:txBody>
            <a:bodyPr rtlCol="0" anchor="ctr"/>
            <a:lstStyle/>
            <a:p>
              <a:endParaRPr lang="en-US"/>
            </a:p>
          </p:txBody>
        </p:sp>
        <p:sp>
          <p:nvSpPr>
            <p:cNvPr id="12" name="Freeform: Shape 23">
              <a:extLst>
                <a:ext uri="{FF2B5EF4-FFF2-40B4-BE49-F238E27FC236}">
                  <a16:creationId xmlns:a16="http://schemas.microsoft.com/office/drawing/2014/main" id="{287DA384-7C60-34C9-DE21-DB721B6F590B}"/>
                </a:ext>
              </a:extLst>
            </p:cNvPr>
            <p:cNvSpPr/>
            <p:nvPr/>
          </p:nvSpPr>
          <p:spPr>
            <a:xfrm>
              <a:off x="8514000" y="4983901"/>
              <a:ext cx="2457411" cy="1203334"/>
            </a:xfrm>
            <a:custGeom>
              <a:avLst/>
              <a:gdLst>
                <a:gd name="connsiteX0" fmla="*/ 419930 w 2457410"/>
                <a:gd name="connsiteY0" fmla="*/ 515697 h 1203333"/>
                <a:gd name="connsiteX1" fmla="*/ 216233 w 2457410"/>
                <a:gd name="connsiteY1" fmla="*/ 351870 h 1203333"/>
                <a:gd name="connsiteX2" fmla="*/ 174913 w 2457410"/>
                <a:gd name="connsiteY2" fmla="*/ 314900 h 1203333"/>
                <a:gd name="connsiteX3" fmla="*/ 163315 w 2457410"/>
                <a:gd name="connsiteY3" fmla="*/ 267056 h 1203333"/>
                <a:gd name="connsiteX4" fmla="*/ 150267 w 2457410"/>
                <a:gd name="connsiteY4" fmla="*/ 239510 h 1203333"/>
                <a:gd name="connsiteX5" fmla="*/ 44431 w 2457410"/>
                <a:gd name="connsiteY5" fmla="*/ 159046 h 1203333"/>
                <a:gd name="connsiteX6" fmla="*/ 32833 w 2457410"/>
                <a:gd name="connsiteY6" fmla="*/ 147448 h 1203333"/>
                <a:gd name="connsiteX7" fmla="*/ 11086 w 2457410"/>
                <a:gd name="connsiteY7" fmla="*/ 44512 h 1203333"/>
                <a:gd name="connsiteX8" fmla="*/ 112572 w 2457410"/>
                <a:gd name="connsiteY8" fmla="*/ 1018 h 1203333"/>
                <a:gd name="connsiteX9" fmla="*/ 234355 w 2457410"/>
                <a:gd name="connsiteY9" fmla="*/ 46687 h 1203333"/>
                <a:gd name="connsiteX10" fmla="*/ 311919 w 2457410"/>
                <a:gd name="connsiteY10" fmla="*/ 90181 h 1203333"/>
                <a:gd name="connsiteX11" fmla="*/ 336566 w 2457410"/>
                <a:gd name="connsiteY11" fmla="*/ 86556 h 1203333"/>
                <a:gd name="connsiteX12" fmla="*/ 467048 w 2457410"/>
                <a:gd name="connsiteY12" fmla="*/ 48862 h 1203333"/>
                <a:gd name="connsiteX13" fmla="*/ 611303 w 2457410"/>
                <a:gd name="connsiteY13" fmla="*/ 128601 h 1203333"/>
                <a:gd name="connsiteX14" fmla="*/ 967954 w 2457410"/>
                <a:gd name="connsiteY14" fmla="*/ 372167 h 1203333"/>
                <a:gd name="connsiteX15" fmla="*/ 1202097 w 2457410"/>
                <a:gd name="connsiteY15" fmla="*/ 460605 h 1203333"/>
                <a:gd name="connsiteX16" fmla="*/ 1418842 w 2457410"/>
                <a:gd name="connsiteY16" fmla="*/ 441032 h 1203333"/>
                <a:gd name="connsiteX17" fmla="*/ 1662408 w 2457410"/>
                <a:gd name="connsiteY17" fmla="*/ 388840 h 1203333"/>
                <a:gd name="connsiteX18" fmla="*/ 1682705 w 2457410"/>
                <a:gd name="connsiteY18" fmla="*/ 363468 h 1203333"/>
                <a:gd name="connsiteX19" fmla="*/ 1729824 w 2457410"/>
                <a:gd name="connsiteY19" fmla="*/ 179344 h 1203333"/>
                <a:gd name="connsiteX20" fmla="*/ 1860306 w 2457410"/>
                <a:gd name="connsiteY20" fmla="*/ 59735 h 1203333"/>
                <a:gd name="connsiteX21" fmla="*/ 1914673 w 2457410"/>
                <a:gd name="connsiteY21" fmla="*/ 88006 h 1203333"/>
                <a:gd name="connsiteX22" fmla="*/ 1926996 w 2457410"/>
                <a:gd name="connsiteY22" fmla="*/ 151797 h 1203333"/>
                <a:gd name="connsiteX23" fmla="*/ 1939320 w 2457410"/>
                <a:gd name="connsiteY23" fmla="*/ 203990 h 1203333"/>
                <a:gd name="connsiteX24" fmla="*/ 1957442 w 2457410"/>
                <a:gd name="connsiteY24" fmla="*/ 373617 h 1203333"/>
                <a:gd name="connsiteX25" fmla="*/ 1967591 w 2457410"/>
                <a:gd name="connsiteY25" fmla="*/ 409862 h 1203333"/>
                <a:gd name="connsiteX26" fmla="*/ 2074876 w 2457410"/>
                <a:gd name="connsiteY26" fmla="*/ 562816 h 1203333"/>
                <a:gd name="connsiteX27" fmla="*/ 2098798 w 2457410"/>
                <a:gd name="connsiteY27" fmla="*/ 570065 h 1203333"/>
                <a:gd name="connsiteX28" fmla="*/ 2178537 w 2457410"/>
                <a:gd name="connsiteY28" fmla="*/ 567890 h 1203333"/>
                <a:gd name="connsiteX29" fmla="*/ 2254651 w 2457410"/>
                <a:gd name="connsiteY29" fmla="*/ 567890 h 1203333"/>
                <a:gd name="connsiteX30" fmla="*/ 2315543 w 2457410"/>
                <a:gd name="connsiteY30" fmla="*/ 601235 h 1203333"/>
                <a:gd name="connsiteX31" fmla="*/ 2451099 w 2457410"/>
                <a:gd name="connsiteY31" fmla="*/ 804932 h 1203333"/>
                <a:gd name="connsiteX32" fmla="*/ 2451099 w 2457410"/>
                <a:gd name="connsiteY32" fmla="*/ 965135 h 1203333"/>
                <a:gd name="connsiteX33" fmla="*/ 2380059 w 2457410"/>
                <a:gd name="connsiteY33" fmla="*/ 1068796 h 1203333"/>
                <a:gd name="connsiteX34" fmla="*/ 2332940 w 2457410"/>
                <a:gd name="connsiteY34" fmla="*/ 1108665 h 1203333"/>
                <a:gd name="connsiteX35" fmla="*/ 2266250 w 2457410"/>
                <a:gd name="connsiteY35" fmla="*/ 1147810 h 1203333"/>
                <a:gd name="connsiteX36" fmla="*/ 1559472 w 2457410"/>
                <a:gd name="connsiteY36" fmla="*/ 1151434 h 1203333"/>
                <a:gd name="connsiteX37" fmla="*/ 1405793 w 2457410"/>
                <a:gd name="connsiteY37" fmla="*/ 1116639 h 1203333"/>
                <a:gd name="connsiteX38" fmla="*/ 1023771 w 2457410"/>
                <a:gd name="connsiteY38" fmla="*/ 1001380 h 1203333"/>
                <a:gd name="connsiteX39" fmla="*/ 824424 w 2457410"/>
                <a:gd name="connsiteY39" fmla="*/ 895545 h 1203333"/>
                <a:gd name="connsiteX40" fmla="*/ 628701 w 2457410"/>
                <a:gd name="connsiteY40" fmla="*/ 704171 h 1203333"/>
                <a:gd name="connsiteX41" fmla="*/ 419930 w 2457410"/>
                <a:gd name="connsiteY41" fmla="*/ 515697 h 1203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57410" h="1203333">
                  <a:moveTo>
                    <a:pt x="419930" y="515697"/>
                  </a:moveTo>
                  <a:cubicBezTo>
                    <a:pt x="353239" y="460605"/>
                    <a:pt x="284373" y="406237"/>
                    <a:pt x="216233" y="351870"/>
                  </a:cubicBezTo>
                  <a:cubicBezTo>
                    <a:pt x="201735" y="340271"/>
                    <a:pt x="185787" y="330123"/>
                    <a:pt x="174913" y="314900"/>
                  </a:cubicBezTo>
                  <a:cubicBezTo>
                    <a:pt x="164040" y="300402"/>
                    <a:pt x="157516" y="284454"/>
                    <a:pt x="163315" y="267056"/>
                  </a:cubicBezTo>
                  <a:cubicBezTo>
                    <a:pt x="167664" y="252558"/>
                    <a:pt x="161140" y="246034"/>
                    <a:pt x="150267" y="239510"/>
                  </a:cubicBezTo>
                  <a:cubicBezTo>
                    <a:pt x="113297" y="215589"/>
                    <a:pt x="76327" y="190217"/>
                    <a:pt x="44431" y="159046"/>
                  </a:cubicBezTo>
                  <a:cubicBezTo>
                    <a:pt x="40807" y="155422"/>
                    <a:pt x="36458" y="151797"/>
                    <a:pt x="32833" y="147448"/>
                  </a:cubicBezTo>
                  <a:cubicBezTo>
                    <a:pt x="-2687" y="109753"/>
                    <a:pt x="-8486" y="80757"/>
                    <a:pt x="11086" y="44512"/>
                  </a:cubicBezTo>
                  <a:cubicBezTo>
                    <a:pt x="27034" y="14791"/>
                    <a:pt x="72702" y="-4781"/>
                    <a:pt x="112572" y="1018"/>
                  </a:cubicBezTo>
                  <a:cubicBezTo>
                    <a:pt x="156066" y="7542"/>
                    <a:pt x="195935" y="27115"/>
                    <a:pt x="234355" y="46687"/>
                  </a:cubicBezTo>
                  <a:cubicBezTo>
                    <a:pt x="260452" y="60460"/>
                    <a:pt x="286548" y="74958"/>
                    <a:pt x="311919" y="90181"/>
                  </a:cubicBezTo>
                  <a:cubicBezTo>
                    <a:pt x="322068" y="95980"/>
                    <a:pt x="327867" y="97430"/>
                    <a:pt x="336566" y="86556"/>
                  </a:cubicBezTo>
                  <a:cubicBezTo>
                    <a:pt x="372086" y="42337"/>
                    <a:pt x="412681" y="30739"/>
                    <a:pt x="467048" y="48862"/>
                  </a:cubicBezTo>
                  <a:cubicBezTo>
                    <a:pt x="519966" y="66259"/>
                    <a:pt x="565634" y="97430"/>
                    <a:pt x="611303" y="128601"/>
                  </a:cubicBezTo>
                  <a:cubicBezTo>
                    <a:pt x="730187" y="209789"/>
                    <a:pt x="844721" y="297502"/>
                    <a:pt x="967954" y="372167"/>
                  </a:cubicBezTo>
                  <a:cubicBezTo>
                    <a:pt x="1040444" y="415661"/>
                    <a:pt x="1117283" y="449731"/>
                    <a:pt x="1202097" y="460605"/>
                  </a:cubicBezTo>
                  <a:cubicBezTo>
                    <a:pt x="1276036" y="470028"/>
                    <a:pt x="1347801" y="460605"/>
                    <a:pt x="1418842" y="441032"/>
                  </a:cubicBezTo>
                  <a:cubicBezTo>
                    <a:pt x="1499306" y="418561"/>
                    <a:pt x="1580494" y="401888"/>
                    <a:pt x="1662408" y="388840"/>
                  </a:cubicBezTo>
                  <a:cubicBezTo>
                    <a:pt x="1679806" y="385940"/>
                    <a:pt x="1681255" y="376516"/>
                    <a:pt x="1682705" y="363468"/>
                  </a:cubicBezTo>
                  <a:cubicBezTo>
                    <a:pt x="1688504" y="299677"/>
                    <a:pt x="1700828" y="237336"/>
                    <a:pt x="1729824" y="179344"/>
                  </a:cubicBezTo>
                  <a:cubicBezTo>
                    <a:pt x="1758095" y="122801"/>
                    <a:pt x="1799414" y="80032"/>
                    <a:pt x="1860306" y="59735"/>
                  </a:cubicBezTo>
                  <a:cubicBezTo>
                    <a:pt x="1890026" y="49586"/>
                    <a:pt x="1905974" y="56835"/>
                    <a:pt x="1914673" y="88006"/>
                  </a:cubicBezTo>
                  <a:cubicBezTo>
                    <a:pt x="1920472" y="109028"/>
                    <a:pt x="1923372" y="130775"/>
                    <a:pt x="1926996" y="151797"/>
                  </a:cubicBezTo>
                  <a:cubicBezTo>
                    <a:pt x="1929896" y="169195"/>
                    <a:pt x="1932071" y="187317"/>
                    <a:pt x="1939320" y="203990"/>
                  </a:cubicBezTo>
                  <a:cubicBezTo>
                    <a:pt x="1964691" y="258358"/>
                    <a:pt x="1965416" y="315625"/>
                    <a:pt x="1957442" y="373617"/>
                  </a:cubicBezTo>
                  <a:cubicBezTo>
                    <a:pt x="1955267" y="388115"/>
                    <a:pt x="1959617" y="398988"/>
                    <a:pt x="1967591" y="409862"/>
                  </a:cubicBezTo>
                  <a:cubicBezTo>
                    <a:pt x="2003836" y="460605"/>
                    <a:pt x="2039356" y="511348"/>
                    <a:pt x="2074876" y="562816"/>
                  </a:cubicBezTo>
                  <a:cubicBezTo>
                    <a:pt x="2080675" y="570790"/>
                    <a:pt x="2090099" y="570790"/>
                    <a:pt x="2098798" y="570065"/>
                  </a:cubicBezTo>
                  <a:cubicBezTo>
                    <a:pt x="2125619" y="568615"/>
                    <a:pt x="2152440" y="572239"/>
                    <a:pt x="2178537" y="567890"/>
                  </a:cubicBezTo>
                  <a:cubicBezTo>
                    <a:pt x="2201733" y="567890"/>
                    <a:pt x="2231454" y="562816"/>
                    <a:pt x="2254651" y="567890"/>
                  </a:cubicBezTo>
                  <a:cubicBezTo>
                    <a:pt x="2274948" y="572239"/>
                    <a:pt x="2298145" y="589637"/>
                    <a:pt x="2315543" y="601235"/>
                  </a:cubicBezTo>
                  <a:cubicBezTo>
                    <a:pt x="2390932" y="650529"/>
                    <a:pt x="2430802" y="719394"/>
                    <a:pt x="2451099" y="804932"/>
                  </a:cubicBezTo>
                  <a:cubicBezTo>
                    <a:pt x="2463422" y="855675"/>
                    <a:pt x="2471396" y="916567"/>
                    <a:pt x="2451099" y="965135"/>
                  </a:cubicBezTo>
                  <a:cubicBezTo>
                    <a:pt x="2435151" y="1002105"/>
                    <a:pt x="2422103" y="1052123"/>
                    <a:pt x="2380059" y="1068796"/>
                  </a:cubicBezTo>
                  <a:cubicBezTo>
                    <a:pt x="2361936" y="1076045"/>
                    <a:pt x="2349613" y="1097792"/>
                    <a:pt x="2332940" y="1108665"/>
                  </a:cubicBezTo>
                  <a:cubicBezTo>
                    <a:pt x="2311918" y="1123163"/>
                    <a:pt x="2289446" y="1136212"/>
                    <a:pt x="2266250" y="1147810"/>
                  </a:cubicBezTo>
                  <a:cubicBezTo>
                    <a:pt x="2049504" y="1254370"/>
                    <a:pt x="1784916" y="1197828"/>
                    <a:pt x="1559472" y="1151434"/>
                  </a:cubicBezTo>
                  <a:cubicBezTo>
                    <a:pt x="1508004" y="1140561"/>
                    <a:pt x="1456536" y="1128963"/>
                    <a:pt x="1405793" y="1116639"/>
                  </a:cubicBezTo>
                  <a:cubicBezTo>
                    <a:pt x="1278211" y="1085469"/>
                    <a:pt x="1145554" y="1052123"/>
                    <a:pt x="1023771" y="1001380"/>
                  </a:cubicBezTo>
                  <a:cubicBezTo>
                    <a:pt x="954181" y="973109"/>
                    <a:pt x="885315" y="941213"/>
                    <a:pt x="824424" y="895545"/>
                  </a:cubicBezTo>
                  <a:cubicBezTo>
                    <a:pt x="751209" y="840452"/>
                    <a:pt x="693942" y="768687"/>
                    <a:pt x="628701" y="704171"/>
                  </a:cubicBezTo>
                  <a:cubicBezTo>
                    <a:pt x="562735" y="637480"/>
                    <a:pt x="492419" y="575864"/>
                    <a:pt x="419930" y="515697"/>
                  </a:cubicBezTo>
                  <a:close/>
                </a:path>
              </a:pathLst>
            </a:custGeom>
            <a:solidFill>
              <a:srgbClr val="FEC69F"/>
            </a:solidFill>
            <a:ln w="7249" cap="flat">
              <a:noFill/>
              <a:prstDash val="solid"/>
              <a:miter/>
            </a:ln>
          </p:spPr>
          <p:txBody>
            <a:bodyPr rtlCol="0" anchor="ctr"/>
            <a:lstStyle/>
            <a:p>
              <a:endParaRPr lang="en-US"/>
            </a:p>
          </p:txBody>
        </p:sp>
        <p:sp>
          <p:nvSpPr>
            <p:cNvPr id="13" name="자유형: 도형 12">
              <a:extLst>
                <a:ext uri="{FF2B5EF4-FFF2-40B4-BE49-F238E27FC236}">
                  <a16:creationId xmlns:a16="http://schemas.microsoft.com/office/drawing/2014/main" id="{9C77B1EB-33A5-D998-487C-FEE84E1F180D}"/>
                </a:ext>
              </a:extLst>
            </p:cNvPr>
            <p:cNvSpPr/>
            <p:nvPr/>
          </p:nvSpPr>
          <p:spPr>
            <a:xfrm>
              <a:off x="8213379" y="2220151"/>
              <a:ext cx="3266400" cy="3680318"/>
            </a:xfrm>
            <a:custGeom>
              <a:avLst/>
              <a:gdLst>
                <a:gd name="connsiteX0" fmla="*/ 34795 w 3266400"/>
                <a:gd name="connsiteY0" fmla="*/ 2996736 h 3680318"/>
                <a:gd name="connsiteX1" fmla="*/ 34795 w 3266400"/>
                <a:gd name="connsiteY1" fmla="*/ 3680318 h 3680318"/>
                <a:gd name="connsiteX2" fmla="*/ 34795 w 3266400"/>
                <a:gd name="connsiteY2" fmla="*/ 2996736 h 3680318"/>
                <a:gd name="connsiteX3" fmla="*/ 2801013 w 3266400"/>
                <a:gd name="connsiteY3" fmla="*/ 300108 h 3680318"/>
                <a:gd name="connsiteX4" fmla="*/ 3266400 w 3266400"/>
                <a:gd name="connsiteY4" fmla="*/ 2083363 h 3680318"/>
                <a:gd name="connsiteX5" fmla="*/ 2872053 w 3266400"/>
                <a:gd name="connsiteY5" fmla="*/ 1249728 h 3680318"/>
                <a:gd name="connsiteX6" fmla="*/ 2801013 w 3266400"/>
                <a:gd name="connsiteY6" fmla="*/ 300108 h 3680318"/>
                <a:gd name="connsiteX7" fmla="*/ 102212 w 3266400"/>
                <a:gd name="connsiteY7" fmla="*/ 0 h 3680318"/>
                <a:gd name="connsiteX8" fmla="*/ 99312 w 3266400"/>
                <a:gd name="connsiteY8" fmla="*/ 664009 h 3680318"/>
                <a:gd name="connsiteX9" fmla="*/ 79015 w 3266400"/>
                <a:gd name="connsiteY9" fmla="*/ 1147518 h 3680318"/>
                <a:gd name="connsiteX10" fmla="*/ 0 w 3266400"/>
                <a:gd name="connsiteY10" fmla="*/ 1868793 h 3680318"/>
                <a:gd name="connsiteX11" fmla="*/ 3624 w 3266400"/>
                <a:gd name="connsiteY11" fmla="*/ 1660747 h 3680318"/>
                <a:gd name="connsiteX12" fmla="*/ 102212 w 3266400"/>
                <a:gd name="connsiteY12" fmla="*/ 0 h 368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66400" h="3680318">
                  <a:moveTo>
                    <a:pt x="34795" y="2996736"/>
                  </a:moveTo>
                  <a:cubicBezTo>
                    <a:pt x="53643" y="3075750"/>
                    <a:pt x="55093" y="3451249"/>
                    <a:pt x="34795" y="3680318"/>
                  </a:cubicBezTo>
                  <a:cubicBezTo>
                    <a:pt x="34795" y="3453424"/>
                    <a:pt x="34795" y="3226530"/>
                    <a:pt x="34795" y="2996736"/>
                  </a:cubicBezTo>
                  <a:close/>
                  <a:moveTo>
                    <a:pt x="2801013" y="300108"/>
                  </a:moveTo>
                  <a:cubicBezTo>
                    <a:pt x="2862629" y="475534"/>
                    <a:pt x="3245378" y="1954331"/>
                    <a:pt x="3266400" y="2083363"/>
                  </a:cubicBezTo>
                  <a:cubicBezTo>
                    <a:pt x="3180861" y="1943457"/>
                    <a:pt x="2877852" y="1303371"/>
                    <a:pt x="2872053" y="1249728"/>
                  </a:cubicBezTo>
                  <a:cubicBezTo>
                    <a:pt x="2866254" y="1235955"/>
                    <a:pt x="2803913" y="532801"/>
                    <a:pt x="2801013" y="300108"/>
                  </a:cubicBezTo>
                  <a:close/>
                  <a:moveTo>
                    <a:pt x="102212" y="0"/>
                  </a:moveTo>
                  <a:cubicBezTo>
                    <a:pt x="105111" y="725"/>
                    <a:pt x="98587" y="637187"/>
                    <a:pt x="99312" y="664009"/>
                  </a:cubicBezTo>
                  <a:cubicBezTo>
                    <a:pt x="102212" y="738674"/>
                    <a:pt x="86264" y="1061254"/>
                    <a:pt x="79015" y="1147518"/>
                  </a:cubicBezTo>
                  <a:cubicBezTo>
                    <a:pt x="71765" y="1238855"/>
                    <a:pt x="2900" y="1818775"/>
                    <a:pt x="0" y="1868793"/>
                  </a:cubicBezTo>
                  <a:cubicBezTo>
                    <a:pt x="0" y="1873142"/>
                    <a:pt x="2175" y="1691917"/>
                    <a:pt x="3624" y="1660747"/>
                  </a:cubicBezTo>
                  <a:cubicBezTo>
                    <a:pt x="6524" y="1591881"/>
                    <a:pt x="100762" y="2900"/>
                    <a:pt x="102212" y="0"/>
                  </a:cubicBezTo>
                  <a:close/>
                </a:path>
              </a:pathLst>
            </a:custGeom>
            <a:solidFill>
              <a:schemeClr val="accent1">
                <a:lumMod val="60000"/>
                <a:lumOff val="40000"/>
              </a:schemeClr>
            </a:solidFill>
            <a:ln w="7249" cap="flat">
              <a:noFill/>
              <a:prstDash val="solid"/>
              <a:miter/>
            </a:ln>
          </p:spPr>
          <p:txBody>
            <a:bodyPr wrap="square" rtlCol="0" anchor="ctr">
              <a:noAutofit/>
            </a:bodyPr>
            <a:lstStyle/>
            <a:p>
              <a:endParaRPr lang="en-US"/>
            </a:p>
          </p:txBody>
        </p:sp>
      </p:grpSp>
      <p:grpSp>
        <p:nvGrpSpPr>
          <p:cNvPr id="14" name="Group 27">
            <a:extLst>
              <a:ext uri="{FF2B5EF4-FFF2-40B4-BE49-F238E27FC236}">
                <a16:creationId xmlns:a16="http://schemas.microsoft.com/office/drawing/2014/main" id="{BDF84A2C-F089-E0D3-2513-E03543DD36AD}"/>
              </a:ext>
            </a:extLst>
          </p:cNvPr>
          <p:cNvGrpSpPr/>
          <p:nvPr/>
        </p:nvGrpSpPr>
        <p:grpSpPr>
          <a:xfrm>
            <a:off x="5201264" y="976085"/>
            <a:ext cx="2414918" cy="553999"/>
            <a:chOff x="3017859" y="4283314"/>
            <a:chExt cx="2579765" cy="553998"/>
          </a:xfrm>
        </p:grpSpPr>
        <p:sp>
          <p:nvSpPr>
            <p:cNvPr id="15" name="TextBox 14">
              <a:extLst>
                <a:ext uri="{FF2B5EF4-FFF2-40B4-BE49-F238E27FC236}">
                  <a16:creationId xmlns:a16="http://schemas.microsoft.com/office/drawing/2014/main" id="{DD2AA1C6-30E5-0E70-6771-76FCB40ECD36}"/>
                </a:ext>
              </a:extLst>
            </p:cNvPr>
            <p:cNvSpPr txBox="1"/>
            <p:nvPr/>
          </p:nvSpPr>
          <p:spPr>
            <a:xfrm>
              <a:off x="3021855" y="4560313"/>
              <a:ext cx="2575769"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2F568EB6-953E-A87A-533D-FFA291A9FC5D}"/>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Introduction</a:t>
              </a:r>
              <a:endParaRPr lang="ko-KR" altLang="en-US" sz="1200" b="1" dirty="0">
                <a:solidFill>
                  <a:schemeClr val="tx1">
                    <a:lumMod val="65000"/>
                    <a:lumOff val="35000"/>
                  </a:schemeClr>
                </a:solidFill>
                <a:cs typeface="Arial" pitchFamily="34" charset="0"/>
              </a:endParaRPr>
            </a:p>
          </p:txBody>
        </p:sp>
      </p:grpSp>
      <p:grpSp>
        <p:nvGrpSpPr>
          <p:cNvPr id="17" name="Group 30">
            <a:extLst>
              <a:ext uri="{FF2B5EF4-FFF2-40B4-BE49-F238E27FC236}">
                <a16:creationId xmlns:a16="http://schemas.microsoft.com/office/drawing/2014/main" id="{F90DFBF0-6592-542C-8BB0-725F886C797A}"/>
              </a:ext>
            </a:extLst>
          </p:cNvPr>
          <p:cNvGrpSpPr/>
          <p:nvPr/>
        </p:nvGrpSpPr>
        <p:grpSpPr>
          <a:xfrm>
            <a:off x="5217124" y="1909633"/>
            <a:ext cx="2423373" cy="372746"/>
            <a:chOff x="3021855" y="4560313"/>
            <a:chExt cx="2588797" cy="372745"/>
          </a:xfrm>
        </p:grpSpPr>
        <p:sp>
          <p:nvSpPr>
            <p:cNvPr id="18" name="TextBox 17">
              <a:extLst>
                <a:ext uri="{FF2B5EF4-FFF2-40B4-BE49-F238E27FC236}">
                  <a16:creationId xmlns:a16="http://schemas.microsoft.com/office/drawing/2014/main" id="{F7E109FB-8011-F911-D8F1-F6692E19206A}"/>
                </a:ext>
              </a:extLst>
            </p:cNvPr>
            <p:cNvSpPr txBox="1"/>
            <p:nvPr/>
          </p:nvSpPr>
          <p:spPr>
            <a:xfrm>
              <a:off x="3021855" y="4560313"/>
              <a:ext cx="2575769"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E77F1A05-11AE-7E2E-001C-DDFCC288E508}"/>
                </a:ext>
              </a:extLst>
            </p:cNvPr>
            <p:cNvSpPr txBox="1"/>
            <p:nvPr/>
          </p:nvSpPr>
          <p:spPr>
            <a:xfrm>
              <a:off x="3056780" y="4656059"/>
              <a:ext cx="2553872" cy="276999"/>
            </a:xfrm>
            <a:prstGeom prst="rect">
              <a:avLst/>
            </a:prstGeom>
            <a:noFill/>
          </p:spPr>
          <p:txBody>
            <a:bodyPr wrap="square" rtlCol="0">
              <a:spAutoFit/>
            </a:bodyPr>
            <a:lstStyle/>
            <a:p>
              <a:r>
                <a:rPr lang="en-IN" altLang="ko-KR" sz="1200" b="1" dirty="0">
                  <a:solidFill>
                    <a:schemeClr val="tx1">
                      <a:lumMod val="65000"/>
                      <a:lumOff val="35000"/>
                    </a:schemeClr>
                  </a:solidFill>
                  <a:cs typeface="Arial" pitchFamily="34" charset="0"/>
                </a:rPr>
                <a:t>Non Linear Graph Embedding</a:t>
              </a:r>
              <a:endParaRPr lang="ko-KR" altLang="en-US" sz="1200" b="1" dirty="0">
                <a:solidFill>
                  <a:schemeClr val="tx1">
                    <a:lumMod val="65000"/>
                    <a:lumOff val="35000"/>
                  </a:schemeClr>
                </a:solidFill>
                <a:cs typeface="Arial" pitchFamily="34" charset="0"/>
              </a:endParaRPr>
            </a:p>
          </p:txBody>
        </p:sp>
      </p:grpSp>
      <p:grpSp>
        <p:nvGrpSpPr>
          <p:cNvPr id="20" name="Group 33">
            <a:extLst>
              <a:ext uri="{FF2B5EF4-FFF2-40B4-BE49-F238E27FC236}">
                <a16:creationId xmlns:a16="http://schemas.microsoft.com/office/drawing/2014/main" id="{503E9F44-3C23-2547-0C36-4E10714E4D5F}"/>
              </a:ext>
            </a:extLst>
          </p:cNvPr>
          <p:cNvGrpSpPr/>
          <p:nvPr/>
        </p:nvGrpSpPr>
        <p:grpSpPr>
          <a:xfrm>
            <a:off x="5205005" y="2873479"/>
            <a:ext cx="2423296" cy="375154"/>
            <a:chOff x="3008909" y="4560313"/>
            <a:chExt cx="2588715" cy="375153"/>
          </a:xfrm>
        </p:grpSpPr>
        <p:sp>
          <p:nvSpPr>
            <p:cNvPr id="21" name="TextBox 20">
              <a:extLst>
                <a:ext uri="{FF2B5EF4-FFF2-40B4-BE49-F238E27FC236}">
                  <a16:creationId xmlns:a16="http://schemas.microsoft.com/office/drawing/2014/main" id="{D40703DE-2C64-8B4E-8A2E-CC01D6173489}"/>
                </a:ext>
              </a:extLst>
            </p:cNvPr>
            <p:cNvSpPr txBox="1"/>
            <p:nvPr/>
          </p:nvSpPr>
          <p:spPr>
            <a:xfrm>
              <a:off x="3021855" y="4560313"/>
              <a:ext cx="2575769"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C83F0859-00B8-5DA9-2F32-7E0B62979852}"/>
                </a:ext>
              </a:extLst>
            </p:cNvPr>
            <p:cNvSpPr txBox="1"/>
            <p:nvPr/>
          </p:nvSpPr>
          <p:spPr>
            <a:xfrm>
              <a:off x="3008909" y="4658467"/>
              <a:ext cx="2553872" cy="276999"/>
            </a:xfrm>
            <a:prstGeom prst="rect">
              <a:avLst/>
            </a:prstGeom>
            <a:noFill/>
          </p:spPr>
          <p:txBody>
            <a:bodyPr wrap="square" rtlCol="0">
              <a:spAutoFit/>
            </a:bodyPr>
            <a:lstStyle/>
            <a:p>
              <a:r>
                <a:rPr lang="en-IN" altLang="ko-KR" sz="1200" b="1" dirty="0">
                  <a:solidFill>
                    <a:schemeClr val="tx1">
                      <a:lumMod val="65000"/>
                      <a:lumOff val="35000"/>
                    </a:schemeClr>
                  </a:solidFill>
                  <a:cs typeface="Arial" pitchFamily="34" charset="0"/>
                </a:rPr>
                <a:t>Derivation of t-SNE</a:t>
              </a:r>
              <a:endParaRPr lang="ko-KR" altLang="en-US" sz="1200" b="1" dirty="0">
                <a:solidFill>
                  <a:schemeClr val="tx1">
                    <a:lumMod val="65000"/>
                    <a:lumOff val="35000"/>
                  </a:schemeClr>
                </a:solidFill>
                <a:cs typeface="Arial" pitchFamily="34" charset="0"/>
              </a:endParaRPr>
            </a:p>
          </p:txBody>
        </p:sp>
      </p:grpSp>
      <p:grpSp>
        <p:nvGrpSpPr>
          <p:cNvPr id="23" name="Group 36">
            <a:extLst>
              <a:ext uri="{FF2B5EF4-FFF2-40B4-BE49-F238E27FC236}">
                <a16:creationId xmlns:a16="http://schemas.microsoft.com/office/drawing/2014/main" id="{5F5CB582-9A53-CC68-A165-0FA832349CA6}"/>
              </a:ext>
            </a:extLst>
          </p:cNvPr>
          <p:cNvGrpSpPr/>
          <p:nvPr/>
        </p:nvGrpSpPr>
        <p:grpSpPr>
          <a:xfrm>
            <a:off x="5217124" y="3837327"/>
            <a:ext cx="2445329" cy="346208"/>
            <a:chOff x="3021855" y="4560313"/>
            <a:chExt cx="2612252" cy="346207"/>
          </a:xfrm>
        </p:grpSpPr>
        <p:sp>
          <p:nvSpPr>
            <p:cNvPr id="24" name="TextBox 23">
              <a:extLst>
                <a:ext uri="{FF2B5EF4-FFF2-40B4-BE49-F238E27FC236}">
                  <a16:creationId xmlns:a16="http://schemas.microsoft.com/office/drawing/2014/main" id="{6F66E46C-4E5C-A2A5-9EAC-7EE72A758E58}"/>
                </a:ext>
              </a:extLst>
            </p:cNvPr>
            <p:cNvSpPr txBox="1"/>
            <p:nvPr/>
          </p:nvSpPr>
          <p:spPr>
            <a:xfrm>
              <a:off x="3021855" y="4560313"/>
              <a:ext cx="2575769"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9E4A0F3E-6BE5-DD83-DF4B-0111012753A1}"/>
                </a:ext>
              </a:extLst>
            </p:cNvPr>
            <p:cNvSpPr txBox="1"/>
            <p:nvPr/>
          </p:nvSpPr>
          <p:spPr>
            <a:xfrm>
              <a:off x="3080235" y="4629521"/>
              <a:ext cx="2553872" cy="276999"/>
            </a:xfrm>
            <a:prstGeom prst="rect">
              <a:avLst/>
            </a:prstGeom>
            <a:noFill/>
          </p:spPr>
          <p:txBody>
            <a:bodyPr wrap="square" rtlCol="0">
              <a:spAutoFit/>
            </a:bodyPr>
            <a:lstStyle/>
            <a:p>
              <a:r>
                <a:rPr lang="en-IN" altLang="ko-KR" sz="1200" b="1" dirty="0">
                  <a:solidFill>
                    <a:schemeClr val="tx1">
                      <a:lumMod val="65000"/>
                      <a:lumOff val="35000"/>
                    </a:schemeClr>
                  </a:solidFill>
                  <a:cs typeface="Arial" pitchFamily="34" charset="0"/>
                </a:rPr>
                <a:t>Coherent Problems Example</a:t>
              </a:r>
              <a:endParaRPr lang="ko-KR" altLang="en-US" sz="1200" b="1" dirty="0">
                <a:solidFill>
                  <a:schemeClr val="tx1">
                    <a:lumMod val="65000"/>
                    <a:lumOff val="35000"/>
                  </a:schemeClr>
                </a:solidFill>
                <a:cs typeface="Arial" pitchFamily="34" charset="0"/>
              </a:endParaRPr>
            </a:p>
          </p:txBody>
        </p:sp>
      </p:grpSp>
      <p:grpSp>
        <p:nvGrpSpPr>
          <p:cNvPr id="26" name="Group 39">
            <a:extLst>
              <a:ext uri="{FF2B5EF4-FFF2-40B4-BE49-F238E27FC236}">
                <a16:creationId xmlns:a16="http://schemas.microsoft.com/office/drawing/2014/main" id="{531BE976-9E93-085C-A7D1-24842F5830DD}"/>
              </a:ext>
            </a:extLst>
          </p:cNvPr>
          <p:cNvGrpSpPr/>
          <p:nvPr/>
        </p:nvGrpSpPr>
        <p:grpSpPr>
          <a:xfrm>
            <a:off x="5217123" y="4801170"/>
            <a:ext cx="2427262" cy="502177"/>
            <a:chOff x="3021855" y="4560313"/>
            <a:chExt cx="2592952" cy="502176"/>
          </a:xfrm>
        </p:grpSpPr>
        <p:sp>
          <p:nvSpPr>
            <p:cNvPr id="27" name="TextBox 26">
              <a:extLst>
                <a:ext uri="{FF2B5EF4-FFF2-40B4-BE49-F238E27FC236}">
                  <a16:creationId xmlns:a16="http://schemas.microsoft.com/office/drawing/2014/main" id="{490D7831-E2F7-9B4E-F493-D3B723200176}"/>
                </a:ext>
              </a:extLst>
            </p:cNvPr>
            <p:cNvSpPr txBox="1"/>
            <p:nvPr/>
          </p:nvSpPr>
          <p:spPr>
            <a:xfrm>
              <a:off x="3021855" y="4560313"/>
              <a:ext cx="2575769"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376E9A7B-AE49-5213-5127-6AAB1CA1D89F}"/>
                </a:ext>
              </a:extLst>
            </p:cNvPr>
            <p:cNvSpPr txBox="1"/>
            <p:nvPr/>
          </p:nvSpPr>
          <p:spPr>
            <a:xfrm>
              <a:off x="3060935" y="4600824"/>
              <a:ext cx="2553872" cy="461665"/>
            </a:xfrm>
            <a:prstGeom prst="rect">
              <a:avLst/>
            </a:prstGeom>
            <a:noFill/>
          </p:spPr>
          <p:txBody>
            <a:bodyPr wrap="square" rtlCol="0">
              <a:spAutoFit/>
            </a:bodyPr>
            <a:lstStyle/>
            <a:p>
              <a:r>
                <a:rPr lang="en-IN" altLang="ko-KR" sz="1200" b="1" dirty="0">
                  <a:solidFill>
                    <a:schemeClr val="tx1">
                      <a:lumMod val="65000"/>
                      <a:lumOff val="35000"/>
                    </a:schemeClr>
                  </a:solidFill>
                  <a:cs typeface="Arial" pitchFamily="34" charset="0"/>
                </a:rPr>
                <a:t>New Direction of </a:t>
              </a:r>
              <a:r>
                <a:rPr lang="en-IN" altLang="ko-KR" sz="1200" b="1" dirty="0" err="1">
                  <a:solidFill>
                    <a:schemeClr val="tx1">
                      <a:lumMod val="65000"/>
                      <a:lumOff val="35000"/>
                    </a:schemeClr>
                  </a:solidFill>
                  <a:cs typeface="Arial" pitchFamily="34" charset="0"/>
                </a:rPr>
                <a:t>Manofiold</a:t>
              </a:r>
              <a:r>
                <a:rPr lang="en-IN" altLang="ko-KR" sz="1200" b="1" dirty="0">
                  <a:solidFill>
                    <a:schemeClr val="tx1">
                      <a:lumMod val="65000"/>
                      <a:lumOff val="35000"/>
                    </a:schemeClr>
                  </a:solidFill>
                  <a:cs typeface="Arial" pitchFamily="34" charset="0"/>
                </a:rPr>
                <a:t> </a:t>
              </a:r>
              <a:r>
                <a:rPr lang="en-IN" altLang="ko-KR" sz="1200" b="1" dirty="0" err="1">
                  <a:solidFill>
                    <a:schemeClr val="tx1">
                      <a:lumMod val="65000"/>
                      <a:lumOff val="35000"/>
                    </a:schemeClr>
                  </a:solidFill>
                  <a:cs typeface="Arial" pitchFamily="34" charset="0"/>
                </a:rPr>
                <a:t>Learining</a:t>
              </a:r>
              <a:r>
                <a:rPr lang="en-IN" altLang="ko-KR" sz="1200" b="1" dirty="0">
                  <a:solidFill>
                    <a:schemeClr val="tx1">
                      <a:lumMod val="65000"/>
                      <a:lumOff val="35000"/>
                    </a:schemeClr>
                  </a:solidFill>
                  <a:cs typeface="Arial" pitchFamily="34" charset="0"/>
                </a:rPr>
                <a:t> </a:t>
              </a:r>
              <a:endParaRPr lang="ko-KR" altLang="en-US" sz="1200" b="1" dirty="0">
                <a:solidFill>
                  <a:schemeClr val="tx1">
                    <a:lumMod val="65000"/>
                    <a:lumOff val="35000"/>
                  </a:schemeClr>
                </a:solidFill>
                <a:cs typeface="Arial" pitchFamily="34" charset="0"/>
              </a:endParaRPr>
            </a:p>
          </p:txBody>
        </p:sp>
      </p:grpSp>
      <p:grpSp>
        <p:nvGrpSpPr>
          <p:cNvPr id="29" name="Group 42">
            <a:extLst>
              <a:ext uri="{FF2B5EF4-FFF2-40B4-BE49-F238E27FC236}">
                <a16:creationId xmlns:a16="http://schemas.microsoft.com/office/drawing/2014/main" id="{76BA40BA-948B-9FAA-8D1F-49870C1139D2}"/>
              </a:ext>
            </a:extLst>
          </p:cNvPr>
          <p:cNvGrpSpPr/>
          <p:nvPr/>
        </p:nvGrpSpPr>
        <p:grpSpPr>
          <a:xfrm>
            <a:off x="5239579" y="5843012"/>
            <a:ext cx="2414918" cy="553999"/>
            <a:chOff x="3017859" y="4283314"/>
            <a:chExt cx="2579765" cy="553998"/>
          </a:xfrm>
        </p:grpSpPr>
        <p:sp>
          <p:nvSpPr>
            <p:cNvPr id="30" name="TextBox 29">
              <a:extLst>
                <a:ext uri="{FF2B5EF4-FFF2-40B4-BE49-F238E27FC236}">
                  <a16:creationId xmlns:a16="http://schemas.microsoft.com/office/drawing/2014/main" id="{B2DC5085-1B01-F144-EB9A-E3A3320449BA}"/>
                </a:ext>
              </a:extLst>
            </p:cNvPr>
            <p:cNvSpPr txBox="1"/>
            <p:nvPr/>
          </p:nvSpPr>
          <p:spPr>
            <a:xfrm>
              <a:off x="3021855" y="4560313"/>
              <a:ext cx="2575769" cy="27699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7EF569C8-A386-D0EC-13AE-ED53C9F037FE}"/>
                </a:ext>
              </a:extLst>
            </p:cNvPr>
            <p:cNvSpPr txBox="1"/>
            <p:nvPr/>
          </p:nvSpPr>
          <p:spPr>
            <a:xfrm>
              <a:off x="3017859" y="4283314"/>
              <a:ext cx="2553872" cy="461665"/>
            </a:xfrm>
            <a:prstGeom prst="rect">
              <a:avLst/>
            </a:prstGeom>
            <a:noFill/>
          </p:spPr>
          <p:txBody>
            <a:bodyPr wrap="square" rtlCol="0">
              <a:spAutoFit/>
            </a:bodyPr>
            <a:lstStyle/>
            <a:p>
              <a:r>
                <a:rPr lang="en-IN" altLang="ko-KR" sz="1200" b="1" dirty="0">
                  <a:solidFill>
                    <a:schemeClr val="tx1">
                      <a:lumMod val="65000"/>
                      <a:lumOff val="35000"/>
                    </a:schemeClr>
                  </a:solidFill>
                  <a:cs typeface="Arial" pitchFamily="34" charset="0"/>
                </a:rPr>
                <a:t>Metrics &amp; Performance Analysis</a:t>
              </a:r>
              <a:endParaRPr lang="ko-KR" altLang="en-US" sz="1200" b="1" dirty="0">
                <a:solidFill>
                  <a:schemeClr val="tx1">
                    <a:lumMod val="65000"/>
                    <a:lumOff val="35000"/>
                  </a:schemeClr>
                </a:solidFill>
                <a:cs typeface="Arial" pitchFamily="34" charset="0"/>
              </a:endParaRPr>
            </a:p>
          </p:txBody>
        </p:sp>
      </p:grpSp>
      <p:sp>
        <p:nvSpPr>
          <p:cNvPr id="32" name="Oval 21">
            <a:extLst>
              <a:ext uri="{FF2B5EF4-FFF2-40B4-BE49-F238E27FC236}">
                <a16:creationId xmlns:a16="http://schemas.microsoft.com/office/drawing/2014/main" id="{E814284D-214F-52F2-81E2-7D3FD0BB13CD}"/>
              </a:ext>
            </a:extLst>
          </p:cNvPr>
          <p:cNvSpPr/>
          <p:nvPr/>
        </p:nvSpPr>
        <p:spPr>
          <a:xfrm rot="20700000">
            <a:off x="4696958" y="2883148"/>
            <a:ext cx="412888" cy="38122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Trapezoid 3">
            <a:extLst>
              <a:ext uri="{FF2B5EF4-FFF2-40B4-BE49-F238E27FC236}">
                <a16:creationId xmlns:a16="http://schemas.microsoft.com/office/drawing/2014/main" id="{49EA0F38-3397-6FCE-9FDC-064ACBA89DB1}"/>
              </a:ext>
            </a:extLst>
          </p:cNvPr>
          <p:cNvSpPr/>
          <p:nvPr/>
        </p:nvSpPr>
        <p:spPr>
          <a:xfrm>
            <a:off x="4755894" y="5788471"/>
            <a:ext cx="300285" cy="3224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4" name="Down Arrow 1">
            <a:extLst>
              <a:ext uri="{FF2B5EF4-FFF2-40B4-BE49-F238E27FC236}">
                <a16:creationId xmlns:a16="http://schemas.microsoft.com/office/drawing/2014/main" id="{BE371B10-76CD-786B-EFBF-F552DB1C020B}"/>
              </a:ext>
            </a:extLst>
          </p:cNvPr>
          <p:cNvSpPr/>
          <p:nvPr/>
        </p:nvSpPr>
        <p:spPr>
          <a:xfrm rot="10800000" flipH="1">
            <a:off x="4732996" y="4796320"/>
            <a:ext cx="343759" cy="406688"/>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5" name="Rectangle 15">
            <a:extLst>
              <a:ext uri="{FF2B5EF4-FFF2-40B4-BE49-F238E27FC236}">
                <a16:creationId xmlns:a16="http://schemas.microsoft.com/office/drawing/2014/main" id="{2A530834-74C0-D37B-0A46-A06FC42F6958}"/>
              </a:ext>
            </a:extLst>
          </p:cNvPr>
          <p:cNvSpPr/>
          <p:nvPr/>
        </p:nvSpPr>
        <p:spPr>
          <a:xfrm rot="14270044">
            <a:off x="4725471" y="3851854"/>
            <a:ext cx="361027" cy="356982"/>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6" name="Frame 1">
            <a:extLst>
              <a:ext uri="{FF2B5EF4-FFF2-40B4-BE49-F238E27FC236}">
                <a16:creationId xmlns:a16="http://schemas.microsoft.com/office/drawing/2014/main" id="{8B70F883-5DF3-E8AC-091B-5D67F5A16819}"/>
              </a:ext>
            </a:extLst>
          </p:cNvPr>
          <p:cNvSpPr/>
          <p:nvPr/>
        </p:nvSpPr>
        <p:spPr>
          <a:xfrm>
            <a:off x="4720138" y="1909833"/>
            <a:ext cx="368160" cy="387853"/>
          </a:xfrm>
          <a:custGeom>
            <a:avLst/>
            <a:gdLst/>
            <a:ahLst/>
            <a:cxnLst/>
            <a:rect l="l" t="t" r="r" b="b"/>
            <a:pathLst>
              <a:path w="3960000" h="3960000">
                <a:moveTo>
                  <a:pt x="0" y="2700080"/>
                </a:moveTo>
                <a:lnTo>
                  <a:pt x="569408" y="2700080"/>
                </a:lnTo>
                <a:lnTo>
                  <a:pt x="569408" y="3390592"/>
                </a:lnTo>
                <a:lnTo>
                  <a:pt x="3390592" y="3390592"/>
                </a:lnTo>
                <a:lnTo>
                  <a:pt x="3390592" y="2700080"/>
                </a:lnTo>
                <a:lnTo>
                  <a:pt x="3960000" y="2700080"/>
                </a:lnTo>
                <a:lnTo>
                  <a:pt x="3960000" y="3960000"/>
                </a:lnTo>
                <a:lnTo>
                  <a:pt x="0" y="3960000"/>
                </a:lnTo>
                <a:close/>
                <a:moveTo>
                  <a:pt x="1530791" y="0"/>
                </a:moveTo>
                <a:lnTo>
                  <a:pt x="2429209" y="0"/>
                </a:lnTo>
                <a:lnTo>
                  <a:pt x="2429209" y="2108456"/>
                </a:lnTo>
                <a:lnTo>
                  <a:pt x="2772088" y="2108456"/>
                </a:lnTo>
                <a:lnTo>
                  <a:pt x="1980000" y="3198242"/>
                </a:lnTo>
                <a:lnTo>
                  <a:pt x="1187912" y="2108456"/>
                </a:lnTo>
                <a:lnTo>
                  <a:pt x="1530791" y="210845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7" name="Donut 15">
            <a:extLst>
              <a:ext uri="{FF2B5EF4-FFF2-40B4-BE49-F238E27FC236}">
                <a16:creationId xmlns:a16="http://schemas.microsoft.com/office/drawing/2014/main" id="{9A6D3CC1-3C71-8197-2C0C-DC5D143DD506}"/>
              </a:ext>
            </a:extLst>
          </p:cNvPr>
          <p:cNvSpPr/>
          <p:nvPr/>
        </p:nvSpPr>
        <p:spPr>
          <a:xfrm>
            <a:off x="4708913" y="936518"/>
            <a:ext cx="366619" cy="387853"/>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41" name="TextBox 40">
            <a:extLst>
              <a:ext uri="{FF2B5EF4-FFF2-40B4-BE49-F238E27FC236}">
                <a16:creationId xmlns:a16="http://schemas.microsoft.com/office/drawing/2014/main" id="{94E35C89-38CD-4C27-B68E-1540C5EB49B3}"/>
              </a:ext>
            </a:extLst>
          </p:cNvPr>
          <p:cNvSpPr txBox="1"/>
          <p:nvPr/>
        </p:nvSpPr>
        <p:spPr>
          <a:xfrm>
            <a:off x="772055" y="930390"/>
            <a:ext cx="3370196" cy="1323439"/>
          </a:xfrm>
          <a:prstGeom prst="rect">
            <a:avLst/>
          </a:prstGeom>
          <a:noFill/>
        </p:spPr>
        <p:txBody>
          <a:bodyPr wrap="square" rtlCol="0" anchor="ctr">
            <a:spAutoFit/>
          </a:bodyPr>
          <a:lstStyle/>
          <a:p>
            <a:r>
              <a:rPr lang="en-IN" altLang="ko-KR" sz="4000" b="1" dirty="0">
                <a:cs typeface="Arial" pitchFamily="34" charset="0"/>
              </a:rPr>
              <a:t>Sm</a:t>
            </a:r>
            <a:r>
              <a:rPr lang="en-IN" altLang="ko-KR" sz="4000" b="1" dirty="0">
                <a:solidFill>
                  <a:schemeClr val="accent1">
                    <a:lumMod val="75000"/>
                  </a:schemeClr>
                </a:solidFill>
                <a:cs typeface="Arial" pitchFamily="34" charset="0"/>
              </a:rPr>
              <a:t>a</a:t>
            </a:r>
            <a:r>
              <a:rPr lang="en-IN" altLang="ko-KR" sz="4000" b="1" dirty="0">
                <a:cs typeface="Arial" pitchFamily="34" charset="0"/>
              </a:rPr>
              <a:t>rt</a:t>
            </a:r>
          </a:p>
          <a:p>
            <a:r>
              <a:rPr lang="en-IN" altLang="ko-KR" sz="4000" b="1" dirty="0">
                <a:cs typeface="Arial" pitchFamily="34" charset="0"/>
              </a:rPr>
              <a:t>Pr</a:t>
            </a:r>
            <a:r>
              <a:rPr lang="en-IN" altLang="ko-KR" sz="4000" b="1" dirty="0">
                <a:solidFill>
                  <a:schemeClr val="accent1">
                    <a:lumMod val="75000"/>
                  </a:schemeClr>
                </a:solidFill>
                <a:cs typeface="Arial" pitchFamily="34" charset="0"/>
              </a:rPr>
              <a:t>ef</a:t>
            </a:r>
            <a:r>
              <a:rPr lang="en-IN" altLang="ko-KR" sz="4000" b="1" dirty="0">
                <a:cs typeface="Arial" pitchFamily="34" charset="0"/>
              </a:rPr>
              <a:t>ace</a:t>
            </a:r>
            <a:endParaRPr lang="ko-KR" altLang="en-US" sz="4000" b="1" dirty="0">
              <a:cs typeface="Arial" pitchFamily="34" charset="0"/>
            </a:endParaRPr>
          </a:p>
        </p:txBody>
      </p:sp>
      <p:sp>
        <p:nvSpPr>
          <p:cNvPr id="2" name="Arrow: Right 1">
            <a:extLst>
              <a:ext uri="{FF2B5EF4-FFF2-40B4-BE49-F238E27FC236}">
                <a16:creationId xmlns:a16="http://schemas.microsoft.com/office/drawing/2014/main" id="{A90B690A-4CBA-1B35-01A1-E0E42E3C9468}"/>
              </a:ext>
            </a:extLst>
          </p:cNvPr>
          <p:cNvSpPr/>
          <p:nvPr/>
        </p:nvSpPr>
        <p:spPr>
          <a:xfrm>
            <a:off x="2206307" y="2649050"/>
            <a:ext cx="497488" cy="2149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468279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76E91-7F14-6757-D5E5-9D61591BF5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5CCF16-1391-8EF4-5A34-8A0BD09399E8}"/>
              </a:ext>
            </a:extLst>
          </p:cNvPr>
          <p:cNvSpPr txBox="1"/>
          <p:nvPr/>
        </p:nvSpPr>
        <p:spPr>
          <a:xfrm>
            <a:off x="1155032" y="279133"/>
            <a:ext cx="1280160" cy="400110"/>
          </a:xfrm>
          <a:prstGeom prst="rect">
            <a:avLst/>
          </a:prstGeom>
          <a:noFill/>
        </p:spPr>
        <p:txBody>
          <a:bodyPr wrap="square" rtlCol="0">
            <a:spAutoFit/>
          </a:bodyPr>
          <a:lstStyle/>
          <a:p>
            <a:r>
              <a:rPr lang="en-IN" sz="2000" b="1" u="sng" dirty="0">
                <a:effectLst>
                  <a:outerShdw blurRad="38100" dist="38100" dir="2700000" algn="tl">
                    <a:srgbClr val="000000">
                      <a:alpha val="43137"/>
                    </a:srgbClr>
                  </a:outerShdw>
                </a:effectLst>
              </a:rPr>
              <a:t>t-SNE</a:t>
            </a:r>
          </a:p>
        </p:txBody>
      </p:sp>
      <p:sp>
        <p:nvSpPr>
          <p:cNvPr id="5" name="TextBox 4">
            <a:extLst>
              <a:ext uri="{FF2B5EF4-FFF2-40B4-BE49-F238E27FC236}">
                <a16:creationId xmlns:a16="http://schemas.microsoft.com/office/drawing/2014/main" id="{097B938D-8CE2-047A-8030-D151C4E44255}"/>
              </a:ext>
            </a:extLst>
          </p:cNvPr>
          <p:cNvSpPr txBox="1"/>
          <p:nvPr/>
        </p:nvSpPr>
        <p:spPr>
          <a:xfrm>
            <a:off x="3455469" y="279133"/>
            <a:ext cx="5255394" cy="369332"/>
          </a:xfrm>
          <a:prstGeom prst="rect">
            <a:avLst/>
          </a:prstGeom>
          <a:noFill/>
        </p:spPr>
        <p:txBody>
          <a:bodyPr wrap="square" rtlCol="0">
            <a:spAutoFit/>
          </a:bodyPr>
          <a:lstStyle/>
          <a:p>
            <a:r>
              <a:rPr lang="en-IN" b="1" i="1" dirty="0">
                <a:solidFill>
                  <a:srgbClr val="FF0000"/>
                </a:solidFill>
              </a:rPr>
              <a:t>MATHEMATICAL DERIVATION</a:t>
            </a:r>
          </a:p>
        </p:txBody>
      </p:sp>
      <p:pic>
        <p:nvPicPr>
          <p:cNvPr id="3074" name="Picture 2">
            <a:extLst>
              <a:ext uri="{FF2B5EF4-FFF2-40B4-BE49-F238E27FC236}">
                <a16:creationId xmlns:a16="http://schemas.microsoft.com/office/drawing/2014/main" id="{7F73B208-17BB-CE84-99C5-97997506A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70021"/>
            <a:ext cx="2839453" cy="28394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32FF143C-D56C-F679-EA20-5B2CD06F3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768" y="770021"/>
            <a:ext cx="2839453" cy="283945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0949E1DD-22A0-8039-6035-264E538E5E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5285" y="679243"/>
            <a:ext cx="3031156" cy="30311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443C56-6900-D5F4-ED00-67A18D1DDE7C}"/>
              </a:ext>
            </a:extLst>
          </p:cNvPr>
          <p:cNvSpPr txBox="1"/>
          <p:nvPr/>
        </p:nvSpPr>
        <p:spPr>
          <a:xfrm>
            <a:off x="9394257" y="279133"/>
            <a:ext cx="1540042" cy="369332"/>
          </a:xfrm>
          <a:prstGeom prst="rect">
            <a:avLst/>
          </a:prstGeom>
          <a:noFill/>
        </p:spPr>
        <p:txBody>
          <a:bodyPr wrap="square" rtlCol="0">
            <a:spAutoFit/>
          </a:bodyPr>
          <a:lstStyle/>
          <a:p>
            <a:r>
              <a:rPr lang="en-IN" dirty="0"/>
              <a:t>CASE II</a:t>
            </a:r>
          </a:p>
        </p:txBody>
      </p:sp>
      <p:sp>
        <p:nvSpPr>
          <p:cNvPr id="7" name="Rectangle 11">
            <a:extLst>
              <a:ext uri="{FF2B5EF4-FFF2-40B4-BE49-F238E27FC236}">
                <a16:creationId xmlns:a16="http://schemas.microsoft.com/office/drawing/2014/main" id="{5145361B-D289-DA8E-499A-FF6D447377E5}"/>
              </a:ext>
            </a:extLst>
          </p:cNvPr>
          <p:cNvSpPr>
            <a:spLocks noChangeArrowheads="1"/>
          </p:cNvSpPr>
          <p:nvPr/>
        </p:nvSpPr>
        <p:spPr bwMode="auto">
          <a:xfrm>
            <a:off x="1219935" y="3539302"/>
            <a:ext cx="6853095"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42424"/>
                </a:solidFill>
                <a:effectLst/>
                <a:latin typeface="source-serif-pro"/>
              </a:rPr>
              <a:t>We can fix that by dividing the current projection value by the sum of the projections.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40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42424"/>
                </a:solidFill>
                <a:effectLst/>
                <a:latin typeface="source-serif-pro"/>
              </a:rPr>
              <a:t>Which if you apply to the first example will look </a:t>
            </a:r>
            <a:r>
              <a:rPr lang="en-US" altLang="en-US" sz="1500" dirty="0">
                <a:solidFill>
                  <a:srgbClr val="242424"/>
                </a:solidFill>
                <a:latin typeface="source-serif-pro"/>
              </a:rPr>
              <a:t>Probability distribution looks</a:t>
            </a:r>
            <a:r>
              <a:rPr kumimoji="0" lang="en-US" altLang="en-US" sz="1500" b="0" i="0" u="none" strike="noStrike" cap="none" normalizeH="0" baseline="0" dirty="0">
                <a:ln>
                  <a:noFill/>
                </a:ln>
                <a:solidFill>
                  <a:srgbClr val="242424"/>
                </a:solidFill>
                <a:effectLst/>
                <a:latin typeface="source-serif-pro"/>
              </a:rPr>
              <a:t> like: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52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42424"/>
                </a:solidFill>
                <a:effectLst/>
                <a:latin typeface="source-serif-pro"/>
              </a:rPr>
              <a:t>And for the second example: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52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84" name="Picture 12">
            <a:extLst>
              <a:ext uri="{FF2B5EF4-FFF2-40B4-BE49-F238E27FC236}">
                <a16:creationId xmlns:a16="http://schemas.microsoft.com/office/drawing/2014/main" id="{E9C103CA-016B-C5E7-4EB5-C4A273354D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1078" y="3821045"/>
            <a:ext cx="2505075" cy="647700"/>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a:extLst>
              <a:ext uri="{FF2B5EF4-FFF2-40B4-BE49-F238E27FC236}">
                <a16:creationId xmlns:a16="http://schemas.microsoft.com/office/drawing/2014/main" id="{10C24996-67E8-DE5D-A114-5D91534F9D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5192" y="4663845"/>
            <a:ext cx="5848350" cy="83820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0C454094-1087-700F-9E79-74E3F51A74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5479" y="5735781"/>
            <a:ext cx="6010275" cy="8286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5">
            <a:extLst>
              <a:ext uri="{FF2B5EF4-FFF2-40B4-BE49-F238E27FC236}">
                <a16:creationId xmlns:a16="http://schemas.microsoft.com/office/drawing/2014/main" id="{BB17A818-C6B3-69B9-3A09-5F5BB9C526D1}"/>
              </a:ext>
            </a:extLst>
          </p:cNvPr>
          <p:cNvSpPr>
            <a:spLocks noChangeArrowheads="1"/>
          </p:cNvSpPr>
          <p:nvPr/>
        </p:nvSpPr>
        <p:spPr bwMode="auto">
          <a:xfrm>
            <a:off x="7903142" y="4144895"/>
            <a:ext cx="4041809"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42424"/>
                </a:solidFill>
                <a:effectLst/>
                <a:latin typeface="source-serif-pro"/>
              </a:rPr>
              <a:t>This scales all values to have a sum equal to 1. It’s a good place to mention that p_{</a:t>
            </a:r>
            <a:r>
              <a:rPr kumimoji="0" lang="en-US" altLang="en-US" sz="1500" b="0" i="0" u="none" strike="noStrike" cap="none" normalizeH="0" baseline="0" dirty="0" err="1">
                <a:ln>
                  <a:noFill/>
                </a:ln>
                <a:solidFill>
                  <a:srgbClr val="242424"/>
                </a:solidFill>
                <a:effectLst/>
                <a:latin typeface="source-serif-pro"/>
              </a:rPr>
              <a:t>i|i</a:t>
            </a:r>
            <a:r>
              <a:rPr kumimoji="0" lang="en-US" altLang="en-US" sz="1500" b="0" i="0" u="none" strike="noStrike" cap="none" normalizeH="0" baseline="0" dirty="0">
                <a:ln>
                  <a:noFill/>
                </a:ln>
                <a:solidFill>
                  <a:srgbClr val="242424"/>
                </a:solidFill>
                <a:effectLst/>
                <a:latin typeface="source-serif-pro"/>
              </a:rPr>
              <a:t>}​ is set to be equal to 0, not 1.</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88" name="Picture 16">
            <a:extLst>
              <a:ext uri="{FF2B5EF4-FFF2-40B4-BE49-F238E27FC236}">
                <a16:creationId xmlns:a16="http://schemas.microsoft.com/office/drawing/2014/main" id="{EF486A48-5549-0015-9BA3-84237C81CB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1798" y="3823571"/>
            <a:ext cx="1038130" cy="38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87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D885C-AF68-6DB9-8E1A-3ED9422E0C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20B72F-677E-2D77-69F9-1A8C03FD40DC}"/>
              </a:ext>
            </a:extLst>
          </p:cNvPr>
          <p:cNvSpPr txBox="1"/>
          <p:nvPr/>
        </p:nvSpPr>
        <p:spPr>
          <a:xfrm>
            <a:off x="1155032" y="279133"/>
            <a:ext cx="1280160" cy="400110"/>
          </a:xfrm>
          <a:prstGeom prst="rect">
            <a:avLst/>
          </a:prstGeom>
          <a:noFill/>
        </p:spPr>
        <p:txBody>
          <a:bodyPr wrap="square" rtlCol="0">
            <a:spAutoFit/>
          </a:bodyPr>
          <a:lstStyle/>
          <a:p>
            <a:r>
              <a:rPr lang="en-IN" sz="2000" b="1" u="sng" dirty="0">
                <a:effectLst>
                  <a:outerShdw blurRad="38100" dist="38100" dir="2700000" algn="tl">
                    <a:srgbClr val="000000">
                      <a:alpha val="43137"/>
                    </a:srgbClr>
                  </a:outerShdw>
                </a:effectLst>
              </a:rPr>
              <a:t>t-SNE</a:t>
            </a:r>
          </a:p>
        </p:txBody>
      </p:sp>
      <p:sp>
        <p:nvSpPr>
          <p:cNvPr id="5" name="TextBox 4">
            <a:extLst>
              <a:ext uri="{FF2B5EF4-FFF2-40B4-BE49-F238E27FC236}">
                <a16:creationId xmlns:a16="http://schemas.microsoft.com/office/drawing/2014/main" id="{C81C9711-2314-67F2-EB9E-025557051CD1}"/>
              </a:ext>
            </a:extLst>
          </p:cNvPr>
          <p:cNvSpPr txBox="1"/>
          <p:nvPr/>
        </p:nvSpPr>
        <p:spPr>
          <a:xfrm>
            <a:off x="3455469" y="279133"/>
            <a:ext cx="5255394" cy="369332"/>
          </a:xfrm>
          <a:prstGeom prst="rect">
            <a:avLst/>
          </a:prstGeom>
          <a:noFill/>
        </p:spPr>
        <p:txBody>
          <a:bodyPr wrap="square" rtlCol="0">
            <a:spAutoFit/>
          </a:bodyPr>
          <a:lstStyle/>
          <a:p>
            <a:r>
              <a:rPr lang="en-IN" b="1" i="1" dirty="0">
                <a:solidFill>
                  <a:srgbClr val="FF0000"/>
                </a:solidFill>
              </a:rPr>
              <a:t>MATHEMATICAL DERIVATION</a:t>
            </a:r>
          </a:p>
        </p:txBody>
      </p:sp>
      <p:sp>
        <p:nvSpPr>
          <p:cNvPr id="7" name="Rectangle 11">
            <a:extLst>
              <a:ext uri="{FF2B5EF4-FFF2-40B4-BE49-F238E27FC236}">
                <a16:creationId xmlns:a16="http://schemas.microsoft.com/office/drawing/2014/main" id="{1A53A25B-CEBF-F9D6-5DEA-C0BAC26208F4}"/>
              </a:ext>
            </a:extLst>
          </p:cNvPr>
          <p:cNvSpPr>
            <a:spLocks noChangeArrowheads="1"/>
          </p:cNvSpPr>
          <p:nvPr/>
        </p:nvSpPr>
        <p:spPr bwMode="auto">
          <a:xfrm>
            <a:off x="1219935" y="4593436"/>
            <a:ext cx="6320961"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2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098" name="Picture 2">
            <a:extLst>
              <a:ext uri="{FF2B5EF4-FFF2-40B4-BE49-F238E27FC236}">
                <a16:creationId xmlns:a16="http://schemas.microsoft.com/office/drawing/2014/main" id="{4932BD12-3FAF-09E8-10D1-E41DFFA20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450" y="660717"/>
            <a:ext cx="2992655" cy="29926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163C7A-93DA-7A3A-0335-E16D8947B1E5}"/>
              </a:ext>
            </a:extLst>
          </p:cNvPr>
          <p:cNvSpPr txBox="1"/>
          <p:nvPr/>
        </p:nvSpPr>
        <p:spPr>
          <a:xfrm>
            <a:off x="3822149" y="1588529"/>
            <a:ext cx="932730" cy="830997"/>
          </a:xfrm>
          <a:prstGeom prst="rect">
            <a:avLst/>
          </a:prstGeom>
          <a:noFill/>
        </p:spPr>
        <p:txBody>
          <a:bodyPr wrap="square" rtlCol="0">
            <a:spAutoFit/>
          </a:bodyPr>
          <a:lstStyle/>
          <a:p>
            <a:r>
              <a:rPr lang="en-IN" sz="4800" dirty="0">
                <a:latin typeface="Cambria Math" panose="02040503050406030204" pitchFamily="18" charset="0"/>
                <a:ea typeface="Cambria Math" panose="02040503050406030204" pitchFamily="18" charset="0"/>
              </a:rPr>
              <a:t>≠</a:t>
            </a:r>
            <a:endParaRPr lang="en-IN" dirty="0"/>
          </a:p>
        </p:txBody>
      </p:sp>
      <p:pic>
        <p:nvPicPr>
          <p:cNvPr id="4100" name="Picture 4">
            <a:extLst>
              <a:ext uri="{FF2B5EF4-FFF2-40B4-BE49-F238E27FC236}">
                <a16:creationId xmlns:a16="http://schemas.microsoft.com/office/drawing/2014/main" id="{F5C79032-5C41-62D0-8C8D-8793ED0FD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065" y="612590"/>
            <a:ext cx="3088907" cy="308890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9F6B058-3A99-4BA5-CCF8-0B239CC67890}"/>
              </a:ext>
            </a:extLst>
          </p:cNvPr>
          <p:cNvSpPr>
            <a:spLocks noChangeArrowheads="1"/>
          </p:cNvSpPr>
          <p:nvPr/>
        </p:nvSpPr>
        <p:spPr bwMode="auto">
          <a:xfrm>
            <a:off x="2030932" y="3741339"/>
            <a:ext cx="7064942" cy="11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42424"/>
                </a:solidFill>
                <a:effectLst/>
                <a:latin typeface="source-serif-pro"/>
              </a:rPr>
              <a:t>The reason for that is because they are coming from two different distributions. Which one should we pick to the calculation then?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3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2" name="Picture 6">
            <a:extLst>
              <a:ext uri="{FF2B5EF4-FFF2-40B4-BE49-F238E27FC236}">
                <a16:creationId xmlns:a16="http://schemas.microsoft.com/office/drawing/2014/main" id="{3D62A811-6464-259F-8362-154DCB1DA7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4679" y="4327016"/>
            <a:ext cx="1600200" cy="61912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F13BE02-E94C-36BE-7836-EA68109389B6}"/>
              </a:ext>
            </a:extLst>
          </p:cNvPr>
          <p:cNvSpPr>
            <a:spLocks noChangeArrowheads="1"/>
          </p:cNvSpPr>
          <p:nvPr/>
        </p:nvSpPr>
        <p:spPr bwMode="auto">
          <a:xfrm>
            <a:off x="1068404" y="69251"/>
            <a:ext cx="2467342"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242424"/>
                </a:solidFill>
                <a:effectLst/>
                <a:latin typeface="source-serif-pro"/>
              </a:rPr>
              <a:t>is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9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4" name="Picture 8">
            <a:extLst>
              <a:ext uri="{FF2B5EF4-FFF2-40B4-BE49-F238E27FC236}">
                <a16:creationId xmlns:a16="http://schemas.microsoft.com/office/drawing/2014/main" id="{F22C027B-14F3-F487-9DFC-4EA7FF002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5646" y="902412"/>
            <a:ext cx="1076325" cy="333375"/>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a:extLst>
              <a:ext uri="{FF2B5EF4-FFF2-40B4-BE49-F238E27FC236}">
                <a16:creationId xmlns:a16="http://schemas.microsoft.com/office/drawing/2014/main" id="{B9ADDADE-D90E-E4D5-E24F-D343B01FFE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3496" y="1431366"/>
            <a:ext cx="2124075" cy="3143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0AF3873-B6A2-5A97-4A6E-319250574768}"/>
              </a:ext>
            </a:extLst>
          </p:cNvPr>
          <p:cNvSpPr txBox="1"/>
          <p:nvPr/>
        </p:nvSpPr>
        <p:spPr>
          <a:xfrm>
            <a:off x="8332721" y="350620"/>
            <a:ext cx="2962174"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42424"/>
                </a:solidFill>
                <a:effectLst/>
                <a:latin typeface="source-serif-pro"/>
              </a:rPr>
              <a:t>If you look at this formula. You can spot that our</a:t>
            </a:r>
            <a:endParaRPr kumimoji="0" lang="en-US" altLang="en-US" sz="900" b="0" i="0" u="none" strike="noStrike" cap="none" normalizeH="0" baseline="0" dirty="0">
              <a:ln>
                <a:noFill/>
              </a:ln>
              <a:solidFill>
                <a:schemeClr val="tx1"/>
              </a:solidFill>
              <a:effectLst/>
            </a:endParaRPr>
          </a:p>
        </p:txBody>
      </p:sp>
      <p:sp>
        <p:nvSpPr>
          <p:cNvPr id="11" name="TextBox 10">
            <a:extLst>
              <a:ext uri="{FF2B5EF4-FFF2-40B4-BE49-F238E27FC236}">
                <a16:creationId xmlns:a16="http://schemas.microsoft.com/office/drawing/2014/main" id="{7DFC8873-6820-ED5A-4728-58187D363521}"/>
              </a:ext>
            </a:extLst>
          </p:cNvPr>
          <p:cNvSpPr txBox="1"/>
          <p:nvPr/>
        </p:nvSpPr>
        <p:spPr>
          <a:xfrm>
            <a:off x="8967662" y="1197888"/>
            <a:ext cx="406734" cy="369332"/>
          </a:xfrm>
          <a:prstGeom prst="rect">
            <a:avLst/>
          </a:prstGeom>
          <a:noFill/>
        </p:spPr>
        <p:txBody>
          <a:bodyPr wrap="square" rtlCol="0">
            <a:spAutoFit/>
          </a:bodyPr>
          <a:lstStyle/>
          <a:p>
            <a:r>
              <a:rPr lang="en-IN" dirty="0"/>
              <a:t>=</a:t>
            </a:r>
          </a:p>
        </p:txBody>
      </p:sp>
      <p:sp>
        <p:nvSpPr>
          <p:cNvPr id="12" name="TextBox 11">
            <a:extLst>
              <a:ext uri="{FF2B5EF4-FFF2-40B4-BE49-F238E27FC236}">
                <a16:creationId xmlns:a16="http://schemas.microsoft.com/office/drawing/2014/main" id="{851BC4AD-160B-EC89-F442-8BD3185C900D}"/>
              </a:ext>
            </a:extLst>
          </p:cNvPr>
          <p:cNvSpPr txBox="1"/>
          <p:nvPr/>
        </p:nvSpPr>
        <p:spPr>
          <a:xfrm>
            <a:off x="6882064" y="4198429"/>
            <a:ext cx="3840480" cy="923330"/>
          </a:xfrm>
          <a:prstGeom prst="rect">
            <a:avLst/>
          </a:prstGeom>
          <a:noFill/>
        </p:spPr>
        <p:txBody>
          <a:bodyPr wrap="square" rtlCol="0">
            <a:spAutoFit/>
          </a:bodyPr>
          <a:lstStyle/>
          <a:p>
            <a:r>
              <a:rPr lang="en-IN" dirty="0"/>
              <a:t>So from Here , for N –dimensional Gaussian surface our formula will be</a:t>
            </a:r>
          </a:p>
        </p:txBody>
      </p:sp>
      <p:pic>
        <p:nvPicPr>
          <p:cNvPr id="4107" name="Picture 11">
            <a:extLst>
              <a:ext uri="{FF2B5EF4-FFF2-40B4-BE49-F238E27FC236}">
                <a16:creationId xmlns:a16="http://schemas.microsoft.com/office/drawing/2014/main" id="{3A95356D-1A8A-DAB7-1ACD-10FB396814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9704" y="5521510"/>
            <a:ext cx="3505200" cy="72390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BEDC0BE4-B2D9-A7F8-9B29-DB8A75BF10F4}"/>
              </a:ext>
            </a:extLst>
          </p:cNvPr>
          <p:cNvSpPr/>
          <p:nvPr/>
        </p:nvSpPr>
        <p:spPr>
          <a:xfrm rot="5400000">
            <a:off x="8441356" y="4895501"/>
            <a:ext cx="433137" cy="3502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CB6671EE-3C06-1CFF-71AB-CF3720E5FF49}"/>
              </a:ext>
            </a:extLst>
          </p:cNvPr>
          <p:cNvGrpSpPr/>
          <p:nvPr/>
        </p:nvGrpSpPr>
        <p:grpSpPr>
          <a:xfrm>
            <a:off x="2848301" y="4166242"/>
            <a:ext cx="3796920" cy="1139040"/>
            <a:chOff x="2848301" y="4166242"/>
            <a:chExt cx="3796920" cy="1139040"/>
          </a:xfrm>
        </p:grpSpPr>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D3783325-E04C-1455-925C-C8790532E1EE}"/>
                    </a:ext>
                  </a:extLst>
                </p14:cNvPr>
                <p14:cNvContentPartPr/>
                <p14:nvPr/>
              </p14:nvContentPartPr>
              <p14:xfrm>
                <a:off x="2848301" y="4166242"/>
                <a:ext cx="2760480" cy="1139040"/>
              </p14:xfrm>
            </p:contentPart>
          </mc:Choice>
          <mc:Fallback xmlns="">
            <p:pic>
              <p:nvPicPr>
                <p:cNvPr id="14" name="Ink 13">
                  <a:extLst>
                    <a:ext uri="{FF2B5EF4-FFF2-40B4-BE49-F238E27FC236}">
                      <a16:creationId xmlns:a16="http://schemas.microsoft.com/office/drawing/2014/main" id="{D3783325-E04C-1455-925C-C8790532E1EE}"/>
                    </a:ext>
                  </a:extLst>
                </p:cNvPr>
                <p:cNvPicPr/>
                <p:nvPr/>
              </p:nvPicPr>
              <p:blipFill>
                <a:blip r:embed="rId9"/>
                <a:stretch>
                  <a:fillRect/>
                </a:stretch>
              </p:blipFill>
              <p:spPr>
                <a:xfrm>
                  <a:off x="2830661" y="4148242"/>
                  <a:ext cx="2796120" cy="1174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B7BB2E35-D201-F2FB-3AC6-9D96B2F70526}"/>
                    </a:ext>
                  </a:extLst>
                </p14:cNvPr>
                <p14:cNvContentPartPr/>
                <p14:nvPr/>
              </p14:nvContentPartPr>
              <p14:xfrm>
                <a:off x="5688341" y="4599682"/>
                <a:ext cx="869040" cy="11160"/>
              </p14:xfrm>
            </p:contentPart>
          </mc:Choice>
          <mc:Fallback xmlns="">
            <p:pic>
              <p:nvPicPr>
                <p:cNvPr id="15" name="Ink 14">
                  <a:extLst>
                    <a:ext uri="{FF2B5EF4-FFF2-40B4-BE49-F238E27FC236}">
                      <a16:creationId xmlns:a16="http://schemas.microsoft.com/office/drawing/2014/main" id="{B7BB2E35-D201-F2FB-3AC6-9D96B2F70526}"/>
                    </a:ext>
                  </a:extLst>
                </p:cNvPr>
                <p:cNvPicPr/>
                <p:nvPr/>
              </p:nvPicPr>
              <p:blipFill>
                <a:blip r:embed="rId11"/>
                <a:stretch>
                  <a:fillRect/>
                </a:stretch>
              </p:blipFill>
              <p:spPr>
                <a:xfrm>
                  <a:off x="5670341" y="4582042"/>
                  <a:ext cx="9046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66A332C5-FC4E-5632-A419-82CFF5594E41}"/>
                    </a:ext>
                  </a:extLst>
                </p14:cNvPr>
                <p14:cNvContentPartPr/>
                <p14:nvPr/>
              </p14:nvContentPartPr>
              <p14:xfrm>
                <a:off x="6429221" y="4441282"/>
                <a:ext cx="216000" cy="324000"/>
              </p14:xfrm>
            </p:contentPart>
          </mc:Choice>
          <mc:Fallback xmlns="">
            <p:pic>
              <p:nvPicPr>
                <p:cNvPr id="16" name="Ink 15">
                  <a:extLst>
                    <a:ext uri="{FF2B5EF4-FFF2-40B4-BE49-F238E27FC236}">
                      <a16:creationId xmlns:a16="http://schemas.microsoft.com/office/drawing/2014/main" id="{66A332C5-FC4E-5632-A419-82CFF5594E41}"/>
                    </a:ext>
                  </a:extLst>
                </p:cNvPr>
                <p:cNvPicPr/>
                <p:nvPr/>
              </p:nvPicPr>
              <p:blipFill>
                <a:blip r:embed="rId13"/>
                <a:stretch>
                  <a:fillRect/>
                </a:stretch>
              </p:blipFill>
              <p:spPr>
                <a:xfrm>
                  <a:off x="6411581" y="4423282"/>
                  <a:ext cx="251640" cy="359640"/>
                </a:xfrm>
                <a:prstGeom prst="rect">
                  <a:avLst/>
                </a:prstGeom>
              </p:spPr>
            </p:pic>
          </mc:Fallback>
        </mc:AlternateContent>
      </p:grpSp>
    </p:spTree>
    <p:extLst>
      <p:ext uri="{BB962C8B-B14F-4D97-AF65-F5344CB8AC3E}">
        <p14:creationId xmlns:p14="http://schemas.microsoft.com/office/powerpoint/2010/main" val="137219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A3F1B-4D05-9366-6D1E-3BAE571CF3B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1BD26A-AB7C-DAE9-EA2E-F3A39FE26452}"/>
              </a:ext>
            </a:extLst>
          </p:cNvPr>
          <p:cNvSpPr txBox="1"/>
          <p:nvPr/>
        </p:nvSpPr>
        <p:spPr>
          <a:xfrm>
            <a:off x="1155032" y="279133"/>
            <a:ext cx="1280160" cy="400110"/>
          </a:xfrm>
          <a:prstGeom prst="rect">
            <a:avLst/>
          </a:prstGeom>
          <a:noFill/>
        </p:spPr>
        <p:txBody>
          <a:bodyPr wrap="square" rtlCol="0">
            <a:spAutoFit/>
          </a:bodyPr>
          <a:lstStyle/>
          <a:p>
            <a:r>
              <a:rPr lang="en-IN" sz="2000" b="1" u="sng" dirty="0">
                <a:effectLst>
                  <a:outerShdw blurRad="38100" dist="38100" dir="2700000" algn="tl">
                    <a:srgbClr val="000000">
                      <a:alpha val="43137"/>
                    </a:srgbClr>
                  </a:outerShdw>
                </a:effectLst>
              </a:rPr>
              <a:t>t-SNE</a:t>
            </a:r>
          </a:p>
        </p:txBody>
      </p:sp>
      <p:sp>
        <p:nvSpPr>
          <p:cNvPr id="5" name="TextBox 4">
            <a:extLst>
              <a:ext uri="{FF2B5EF4-FFF2-40B4-BE49-F238E27FC236}">
                <a16:creationId xmlns:a16="http://schemas.microsoft.com/office/drawing/2014/main" id="{5BFF0FAF-C205-F660-8E8C-98AB497D7F84}"/>
              </a:ext>
            </a:extLst>
          </p:cNvPr>
          <p:cNvSpPr txBox="1"/>
          <p:nvPr/>
        </p:nvSpPr>
        <p:spPr>
          <a:xfrm>
            <a:off x="3455469" y="279133"/>
            <a:ext cx="5255394" cy="369332"/>
          </a:xfrm>
          <a:prstGeom prst="rect">
            <a:avLst/>
          </a:prstGeom>
          <a:noFill/>
        </p:spPr>
        <p:txBody>
          <a:bodyPr wrap="square" rtlCol="0">
            <a:spAutoFit/>
          </a:bodyPr>
          <a:lstStyle/>
          <a:p>
            <a:r>
              <a:rPr lang="en-IN" b="1" i="1" dirty="0">
                <a:solidFill>
                  <a:srgbClr val="FF0000"/>
                </a:solidFill>
              </a:rPr>
              <a:t>MATHEMATICAL DERIVATION</a:t>
            </a:r>
          </a:p>
        </p:txBody>
      </p:sp>
      <p:pic>
        <p:nvPicPr>
          <p:cNvPr id="6" name="Picture 5">
            <a:extLst>
              <a:ext uri="{FF2B5EF4-FFF2-40B4-BE49-F238E27FC236}">
                <a16:creationId xmlns:a16="http://schemas.microsoft.com/office/drawing/2014/main" id="{05354B60-4E67-AD4C-A07C-07D6071F684B}"/>
              </a:ext>
            </a:extLst>
          </p:cNvPr>
          <p:cNvPicPr>
            <a:picLocks noChangeAspect="1"/>
          </p:cNvPicPr>
          <p:nvPr/>
        </p:nvPicPr>
        <p:blipFill rotWithShape="1">
          <a:blip r:embed="rId2">
            <a:extLst>
              <a:ext uri="{28A0092B-C50C-407E-A947-70E740481C1C}">
                <a14:useLocalDpi xmlns:a14="http://schemas.microsoft.com/office/drawing/2010/main" val="0"/>
              </a:ext>
            </a:extLst>
          </a:blip>
          <a:srcRect l="36000" t="20631" r="25000" b="30105"/>
          <a:stretch/>
        </p:blipFill>
        <p:spPr>
          <a:xfrm>
            <a:off x="256923" y="754380"/>
            <a:ext cx="7528559" cy="5349239"/>
          </a:xfrm>
          <a:prstGeom prst="rect">
            <a:avLst/>
          </a:prstGeom>
        </p:spPr>
      </p:pic>
      <p:pic>
        <p:nvPicPr>
          <p:cNvPr id="5122" name="Picture 2">
            <a:extLst>
              <a:ext uri="{FF2B5EF4-FFF2-40B4-BE49-F238E27FC236}">
                <a16:creationId xmlns:a16="http://schemas.microsoft.com/office/drawing/2014/main" id="{4851FDEC-3820-34BE-4B4E-535019E1B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6120" y="2212688"/>
            <a:ext cx="4029075" cy="809626"/>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580FAF1D-5AA1-EA1D-3633-FD59D881E2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901" y="1517363"/>
            <a:ext cx="4467225" cy="6953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BD706E9-2A17-6453-9D69-F13F561EAFEB}"/>
              </a:ext>
            </a:extLst>
          </p:cNvPr>
          <p:cNvSpPr txBox="1"/>
          <p:nvPr/>
        </p:nvSpPr>
        <p:spPr>
          <a:xfrm>
            <a:off x="7446746" y="340587"/>
            <a:ext cx="4793380" cy="1477328"/>
          </a:xfrm>
          <a:prstGeom prst="rect">
            <a:avLst/>
          </a:prstGeom>
          <a:noFill/>
        </p:spPr>
        <p:txBody>
          <a:bodyPr wrap="square" rtlCol="0">
            <a:spAutoFit/>
          </a:bodyPr>
          <a:lstStyle/>
          <a:p>
            <a:pPr marL="285750" indent="-285750" algn="l">
              <a:buFont typeface="Wingdings" panose="05000000000000000000" pitchFamily="2" charset="2"/>
              <a:buChar char="q"/>
            </a:pPr>
            <a:r>
              <a:rPr lang="en-US" b="0" i="0" dirty="0">
                <a:solidFill>
                  <a:srgbClr val="FF0000"/>
                </a:solidFill>
                <a:effectLst/>
                <a:latin typeface="source-serif-pro"/>
              </a:rPr>
              <a:t>To optimize this distribution t-SNE is using </a:t>
            </a:r>
            <a:r>
              <a:rPr lang="en-US" b="1" u="sng" dirty="0" err="1">
                <a:solidFill>
                  <a:srgbClr val="FF0000"/>
                </a:solidFill>
                <a:latin typeface="source-serif-pro"/>
              </a:rPr>
              <a:t>Kullback-Leibler</a:t>
            </a:r>
            <a:r>
              <a:rPr lang="en-US" b="1" u="sng" dirty="0">
                <a:solidFill>
                  <a:srgbClr val="FF0000"/>
                </a:solidFill>
                <a:latin typeface="source-serif-pro"/>
              </a:rPr>
              <a:t> divergence </a:t>
            </a:r>
            <a:r>
              <a:rPr lang="en-US" b="0" i="0" dirty="0">
                <a:solidFill>
                  <a:srgbClr val="FF0000"/>
                </a:solidFill>
                <a:effectLst/>
                <a:latin typeface="source-serif-pro"/>
              </a:rPr>
              <a:t>between the conditional probabilities p_{</a:t>
            </a:r>
            <a:r>
              <a:rPr lang="en-US" b="0" i="0" dirty="0" err="1">
                <a:solidFill>
                  <a:srgbClr val="FF0000"/>
                </a:solidFill>
                <a:effectLst/>
                <a:latin typeface="source-serif-pro"/>
              </a:rPr>
              <a:t>j|i</a:t>
            </a:r>
            <a:r>
              <a:rPr lang="en-US" b="0" i="0" dirty="0">
                <a:solidFill>
                  <a:srgbClr val="FF0000"/>
                </a:solidFill>
                <a:effectLst/>
                <a:latin typeface="source-serif-pro"/>
              </a:rPr>
              <a:t>} and q_{</a:t>
            </a:r>
            <a:r>
              <a:rPr lang="en-US" b="0" i="0" dirty="0" err="1">
                <a:solidFill>
                  <a:srgbClr val="FF0000"/>
                </a:solidFill>
                <a:effectLst/>
                <a:latin typeface="source-serif-pro"/>
              </a:rPr>
              <a:t>j|i</a:t>
            </a:r>
            <a:r>
              <a:rPr lang="en-US" b="0" i="0" dirty="0">
                <a:solidFill>
                  <a:srgbClr val="FF0000"/>
                </a:solidFill>
                <a:effectLst/>
                <a:latin typeface="source-serif-pro"/>
              </a:rPr>
              <a:t>}</a:t>
            </a:r>
          </a:p>
          <a:p>
            <a:br>
              <a:rPr lang="en-US" dirty="0"/>
            </a:br>
            <a:endParaRPr lang="en-IN" dirty="0"/>
          </a:p>
        </p:txBody>
      </p:sp>
      <p:sp>
        <p:nvSpPr>
          <p:cNvPr id="9" name="TextBox 8">
            <a:extLst>
              <a:ext uri="{FF2B5EF4-FFF2-40B4-BE49-F238E27FC236}">
                <a16:creationId xmlns:a16="http://schemas.microsoft.com/office/drawing/2014/main" id="{B8907110-9C4E-B0EF-81BB-BEBE41737C1F}"/>
              </a:ext>
            </a:extLst>
          </p:cNvPr>
          <p:cNvSpPr txBox="1"/>
          <p:nvPr/>
        </p:nvSpPr>
        <p:spPr>
          <a:xfrm>
            <a:off x="7457846" y="2133937"/>
            <a:ext cx="406734" cy="369332"/>
          </a:xfrm>
          <a:prstGeom prst="rect">
            <a:avLst/>
          </a:prstGeom>
          <a:noFill/>
        </p:spPr>
        <p:txBody>
          <a:bodyPr wrap="square" rtlCol="0">
            <a:spAutoFit/>
          </a:bodyPr>
          <a:lstStyle/>
          <a:p>
            <a:r>
              <a:rPr lang="en-IN" dirty="0"/>
              <a:t>=</a:t>
            </a:r>
          </a:p>
        </p:txBody>
      </p:sp>
      <p:pic>
        <p:nvPicPr>
          <p:cNvPr id="5125" name="Picture 5">
            <a:extLst>
              <a:ext uri="{FF2B5EF4-FFF2-40B4-BE49-F238E27FC236}">
                <a16:creationId xmlns:a16="http://schemas.microsoft.com/office/drawing/2014/main" id="{2ED4339D-73FB-2F5C-088E-BA1EF31D27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1648" y="3893332"/>
            <a:ext cx="4029075" cy="105106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718E8A4-64DB-E81D-B029-9E06551355B0}"/>
              </a:ext>
            </a:extLst>
          </p:cNvPr>
          <p:cNvSpPr txBox="1"/>
          <p:nvPr/>
        </p:nvSpPr>
        <p:spPr>
          <a:xfrm>
            <a:off x="8777437" y="4760311"/>
            <a:ext cx="1905802" cy="369332"/>
          </a:xfrm>
          <a:prstGeom prst="rect">
            <a:avLst/>
          </a:prstGeom>
          <a:noFill/>
        </p:spPr>
        <p:txBody>
          <a:bodyPr wrap="square" rtlCol="0">
            <a:spAutoFit/>
          </a:bodyPr>
          <a:lstStyle/>
          <a:p>
            <a:r>
              <a:rPr lang="en-IN" dirty="0"/>
              <a:t>t-SNE Plot (O/p)</a:t>
            </a:r>
          </a:p>
        </p:txBody>
      </p:sp>
      <p:sp>
        <p:nvSpPr>
          <p:cNvPr id="11" name="TextBox 10">
            <a:extLst>
              <a:ext uri="{FF2B5EF4-FFF2-40B4-BE49-F238E27FC236}">
                <a16:creationId xmlns:a16="http://schemas.microsoft.com/office/drawing/2014/main" id="{21280405-D33F-9E15-7F4C-47BF075C8182}"/>
              </a:ext>
            </a:extLst>
          </p:cNvPr>
          <p:cNvSpPr txBox="1"/>
          <p:nvPr/>
        </p:nvSpPr>
        <p:spPr>
          <a:xfrm>
            <a:off x="8469628" y="5488208"/>
            <a:ext cx="2646948" cy="646331"/>
          </a:xfrm>
          <a:prstGeom prst="rect">
            <a:avLst/>
          </a:prstGeom>
          <a:noFill/>
        </p:spPr>
        <p:txBody>
          <a:bodyPr wrap="square" rtlCol="0">
            <a:spAutoFit/>
          </a:bodyPr>
          <a:lstStyle/>
          <a:p>
            <a:pPr marL="342900" indent="-342900">
              <a:buAutoNum type="arabicPeriod"/>
            </a:pPr>
            <a:r>
              <a:rPr lang="en-IN" dirty="0"/>
              <a:t>Early Exaggeration</a:t>
            </a:r>
          </a:p>
          <a:p>
            <a:pPr marL="342900" indent="-342900">
              <a:buAutoNum type="arabicPeriod"/>
            </a:pPr>
            <a:r>
              <a:rPr lang="en-IN" dirty="0"/>
              <a:t>Early Compression</a:t>
            </a:r>
          </a:p>
        </p:txBody>
      </p:sp>
    </p:spTree>
    <p:extLst>
      <p:ext uri="{BB962C8B-B14F-4D97-AF65-F5344CB8AC3E}">
        <p14:creationId xmlns:p14="http://schemas.microsoft.com/office/powerpoint/2010/main" val="2095631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075BB51-6F6A-483E-6C40-0160DF8241CA}"/>
              </a:ext>
            </a:extLst>
          </p:cNvPr>
          <p:cNvSpPr>
            <a:spLocks noGrp="1"/>
          </p:cNvSpPr>
          <p:nvPr>
            <p:ph type="subTitle" idx="1"/>
          </p:nvPr>
        </p:nvSpPr>
        <p:spPr>
          <a:xfrm>
            <a:off x="-2239478" y="421548"/>
            <a:ext cx="9144000" cy="1655762"/>
          </a:xfrm>
        </p:spPr>
        <p:txBody>
          <a:bodyPr/>
          <a:lstStyle/>
          <a:p>
            <a:r>
              <a:rPr lang="en-IN" b="1" dirty="0">
                <a:solidFill>
                  <a:schemeClr val="accent5"/>
                </a:solidFill>
              </a:rPr>
              <a:t>Manifold Learning Algorithms</a:t>
            </a:r>
          </a:p>
        </p:txBody>
      </p:sp>
      <p:pic>
        <p:nvPicPr>
          <p:cNvPr id="2050" name="Picture 2">
            <a:extLst>
              <a:ext uri="{FF2B5EF4-FFF2-40B4-BE49-F238E27FC236}">
                <a16:creationId xmlns:a16="http://schemas.microsoft.com/office/drawing/2014/main" id="{76BEDE92-50D8-AB0F-B7CA-16B8D27BFF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56" t="3177" r="3442" b="-3177"/>
          <a:stretch/>
        </p:blipFill>
        <p:spPr bwMode="auto">
          <a:xfrm>
            <a:off x="259881" y="1369085"/>
            <a:ext cx="3169920" cy="27263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0B898AC-4B5A-E65C-2551-946977D1538A}"/>
              </a:ext>
            </a:extLst>
          </p:cNvPr>
          <p:cNvSpPr txBox="1"/>
          <p:nvPr/>
        </p:nvSpPr>
        <p:spPr>
          <a:xfrm>
            <a:off x="3082490" y="1233119"/>
            <a:ext cx="2769670" cy="2862322"/>
          </a:xfrm>
          <a:prstGeom prst="rect">
            <a:avLst/>
          </a:prstGeom>
          <a:noFill/>
        </p:spPr>
        <p:txBody>
          <a:bodyPr wrap="square">
            <a:spAutoFit/>
          </a:bodyPr>
          <a:lstStyle/>
          <a:p>
            <a:pPr algn="l"/>
            <a:r>
              <a:rPr lang="en-US" b="0" i="0" dirty="0" err="1">
                <a:solidFill>
                  <a:srgbClr val="212529"/>
                </a:solidFill>
                <a:effectLst/>
                <a:latin typeface="-apple-system"/>
              </a:rPr>
              <a:t>Isomap</a:t>
            </a:r>
            <a:endParaRPr lang="en-US" b="0" i="0" dirty="0">
              <a:solidFill>
                <a:srgbClr val="212529"/>
              </a:solidFill>
              <a:effectLst/>
              <a:latin typeface="-apple-system"/>
            </a:endParaRPr>
          </a:p>
          <a:p>
            <a:pPr algn="l"/>
            <a:r>
              <a:rPr lang="en-US" b="0" i="0" dirty="0">
                <a:solidFill>
                  <a:srgbClr val="212529"/>
                </a:solidFill>
                <a:effectLst/>
                <a:latin typeface="-apple-system"/>
              </a:rPr>
              <a:t>One of the earliest approaches to manifold learning is the </a:t>
            </a:r>
            <a:r>
              <a:rPr lang="en-US" b="0" i="0" dirty="0" err="1">
                <a:solidFill>
                  <a:srgbClr val="212529"/>
                </a:solidFill>
                <a:effectLst/>
                <a:latin typeface="-apple-system"/>
              </a:rPr>
              <a:t>Isomap</a:t>
            </a:r>
            <a:r>
              <a:rPr lang="en-US" b="0" i="0" dirty="0">
                <a:solidFill>
                  <a:srgbClr val="212529"/>
                </a:solidFill>
                <a:effectLst/>
                <a:latin typeface="-apple-system"/>
              </a:rPr>
              <a:t> algorithm, short for Isometric Mapping. </a:t>
            </a:r>
            <a:r>
              <a:rPr lang="en-US" b="0" i="0" dirty="0" err="1">
                <a:solidFill>
                  <a:srgbClr val="212529"/>
                </a:solidFill>
                <a:effectLst/>
                <a:latin typeface="-apple-system"/>
              </a:rPr>
              <a:t>Isomap</a:t>
            </a:r>
            <a:r>
              <a:rPr lang="en-US" b="0" i="0" dirty="0">
                <a:solidFill>
                  <a:srgbClr val="212529"/>
                </a:solidFill>
                <a:effectLst/>
                <a:latin typeface="-apple-system"/>
              </a:rPr>
              <a:t> can be viewed as an extension of Multi-dimensional Scaling (MDS) or Kernel PCA. </a:t>
            </a:r>
          </a:p>
        </p:txBody>
      </p:sp>
      <p:pic>
        <p:nvPicPr>
          <p:cNvPr id="2052" name="Picture 4">
            <a:extLst>
              <a:ext uri="{FF2B5EF4-FFF2-40B4-BE49-F238E27FC236}">
                <a16:creationId xmlns:a16="http://schemas.microsoft.com/office/drawing/2014/main" id="{70057F9E-E1A1-F994-EE01-349862036D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79" t="-6185" r="8999" b="6185"/>
          <a:stretch/>
        </p:blipFill>
        <p:spPr bwMode="auto">
          <a:xfrm>
            <a:off x="6096001" y="1073624"/>
            <a:ext cx="2889986" cy="2729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B89739A-59B2-AF71-131A-EA32C700714B}"/>
              </a:ext>
            </a:extLst>
          </p:cNvPr>
          <p:cNvSpPr txBox="1"/>
          <p:nvPr/>
        </p:nvSpPr>
        <p:spPr>
          <a:xfrm>
            <a:off x="8949891" y="1233119"/>
            <a:ext cx="2862714" cy="2308324"/>
          </a:xfrm>
          <a:prstGeom prst="rect">
            <a:avLst/>
          </a:prstGeom>
          <a:noFill/>
        </p:spPr>
        <p:txBody>
          <a:bodyPr wrap="square">
            <a:spAutoFit/>
          </a:bodyPr>
          <a:lstStyle/>
          <a:p>
            <a:pPr algn="l"/>
            <a:r>
              <a:rPr lang="en-US" b="0" i="0" dirty="0">
                <a:solidFill>
                  <a:srgbClr val="212529"/>
                </a:solidFill>
                <a:effectLst/>
                <a:latin typeface="-apple-system"/>
              </a:rPr>
              <a:t>Locally Linear Embedding</a:t>
            </a:r>
          </a:p>
          <a:p>
            <a:pPr algn="l"/>
            <a:endParaRPr lang="en-US" b="0" i="0" dirty="0">
              <a:solidFill>
                <a:srgbClr val="212529"/>
              </a:solidFill>
              <a:effectLst/>
              <a:latin typeface="-apple-system"/>
            </a:endParaRPr>
          </a:p>
          <a:p>
            <a:pPr algn="l"/>
            <a:r>
              <a:rPr lang="en-US" b="0" i="0" dirty="0">
                <a:solidFill>
                  <a:srgbClr val="212529"/>
                </a:solidFill>
                <a:effectLst/>
                <a:latin typeface="-apple-system"/>
              </a:rPr>
              <a:t>Locally linear embedding (LLE) seeks a lower-dimensional projection of the data which preserves distances within local neighborhoods.</a:t>
            </a:r>
          </a:p>
        </p:txBody>
      </p:sp>
      <p:pic>
        <p:nvPicPr>
          <p:cNvPr id="2054" name="Picture 6">
            <a:extLst>
              <a:ext uri="{FF2B5EF4-FFF2-40B4-BE49-F238E27FC236}">
                <a16:creationId xmlns:a16="http://schemas.microsoft.com/office/drawing/2014/main" id="{D6070AFC-C439-8056-0BA2-403839C944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421" t="4945" r="8290" b="8369"/>
          <a:stretch/>
        </p:blipFill>
        <p:spPr bwMode="auto">
          <a:xfrm>
            <a:off x="721894" y="4334753"/>
            <a:ext cx="2707907" cy="228248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6346ED5-833F-266B-CACD-808D0087B0DC}"/>
              </a:ext>
            </a:extLst>
          </p:cNvPr>
          <p:cNvSpPr>
            <a:spLocks noChangeArrowheads="1"/>
          </p:cNvSpPr>
          <p:nvPr/>
        </p:nvSpPr>
        <p:spPr bwMode="auto">
          <a:xfrm>
            <a:off x="3850105" y="4497896"/>
            <a:ext cx="4312118"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12529"/>
                </a:solidFill>
                <a:effectLst/>
                <a:latin typeface="-apple-system"/>
              </a:rPr>
              <a:t>t-distributed Stochastic Neighbor Embedding (t-SNE)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12529"/>
                </a:solidFill>
                <a:effectLst/>
                <a:latin typeface="-apple-system"/>
              </a:rPr>
              <a:t>t-SNE (</a:t>
            </a:r>
            <a:r>
              <a:rPr kumimoji="0" lang="en-US" altLang="en-US" sz="1200" b="1" i="0" u="none" strike="noStrike" cap="none" normalizeH="0" baseline="0" dirty="0">
                <a:ln>
                  <a:noFill/>
                </a:ln>
                <a:solidFill>
                  <a:srgbClr val="2878A2"/>
                </a:solidFill>
                <a:effectLst/>
                <a:latin typeface="SFMono-Regular"/>
                <a:hlinkClick r:id="rId5" tooltip="sklearn.manifold.TSNE"/>
              </a:rPr>
              <a:t>TSNE</a:t>
            </a:r>
            <a:r>
              <a:rPr kumimoji="0" lang="en-US" altLang="en-US" b="0" i="0" u="none" strike="noStrike" cap="none" normalizeH="0" baseline="0" dirty="0">
                <a:ln>
                  <a:noFill/>
                </a:ln>
                <a:solidFill>
                  <a:srgbClr val="212529"/>
                </a:solidFill>
                <a:effectLst/>
                <a:latin typeface="-apple-system"/>
              </a:rPr>
              <a:t>) converts affinities of data points to probabilities. The affinities in the original space are represented by Gaussian joint probabilities and the affinities in the embedded space are represented by  t-distributions.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439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10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08435-17B0-7498-BD2C-28FB17B4491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C1CCCF2-3107-57E0-76AC-5F2D59F48C8D}"/>
              </a:ext>
            </a:extLst>
          </p:cNvPr>
          <p:cNvSpPr txBox="1"/>
          <p:nvPr/>
        </p:nvSpPr>
        <p:spPr>
          <a:xfrm>
            <a:off x="2779293" y="1727293"/>
            <a:ext cx="6097603" cy="4801314"/>
          </a:xfrm>
          <a:prstGeom prst="rect">
            <a:avLst/>
          </a:prstGeom>
          <a:noFill/>
        </p:spPr>
        <p:txBody>
          <a:bodyPr wrap="square">
            <a:spAutoFit/>
          </a:bodyPr>
          <a:lstStyle/>
          <a:p>
            <a:pPr marL="285750" indent="-285750" algn="l">
              <a:buFont typeface="Wingdings" panose="05000000000000000000" pitchFamily="2" charset="2"/>
              <a:buChar char="q"/>
            </a:pPr>
            <a:r>
              <a:rPr lang="en-US" b="0" i="0" dirty="0">
                <a:solidFill>
                  <a:srgbClr val="000000"/>
                </a:solidFill>
                <a:effectLst/>
              </a:rPr>
              <a:t>Classification of remotely sensed data </a:t>
            </a:r>
            <a:r>
              <a:rPr lang="en-US" b="1" i="1" dirty="0">
                <a:solidFill>
                  <a:srgbClr val="000000"/>
                </a:solidFill>
                <a:effectLst/>
              </a:rPr>
              <a:t>from multiple scenes acquired at different times </a:t>
            </a:r>
            <a:r>
              <a:rPr lang="en-US" b="0" i="0" dirty="0">
                <a:solidFill>
                  <a:srgbClr val="000000"/>
                </a:solidFill>
                <a:effectLst/>
              </a:rPr>
              <a:t>or from spatially disjoint areas is an important problem.</a:t>
            </a:r>
          </a:p>
          <a:p>
            <a:pPr marL="285750" indent="-285750" algn="l">
              <a:buFont typeface="Wingdings" panose="05000000000000000000" pitchFamily="2" charset="2"/>
              <a:buChar char="q"/>
            </a:pPr>
            <a:endParaRPr lang="en-US" b="0" i="0" dirty="0">
              <a:solidFill>
                <a:srgbClr val="000000"/>
              </a:solidFill>
              <a:effectLst/>
            </a:endParaRPr>
          </a:p>
          <a:p>
            <a:pPr marL="285750" indent="-285750" algn="l">
              <a:buFont typeface="Wingdings" panose="05000000000000000000" pitchFamily="2" charset="2"/>
              <a:buChar char="q"/>
            </a:pPr>
            <a:r>
              <a:rPr lang="en-US" b="0" i="0" dirty="0">
                <a:solidFill>
                  <a:srgbClr val="000000"/>
                </a:solidFill>
                <a:effectLst/>
              </a:rPr>
              <a:t>When the goal is to exploit limited labeled data in </a:t>
            </a:r>
            <a:r>
              <a:rPr lang="en-US" b="1" i="1" dirty="0">
                <a:solidFill>
                  <a:srgbClr val="000000"/>
                </a:solidFill>
                <a:effectLst/>
              </a:rPr>
              <a:t>a transfer learning </a:t>
            </a:r>
            <a:r>
              <a:rPr lang="en-US" b="0" i="0" dirty="0">
                <a:solidFill>
                  <a:srgbClr val="000000"/>
                </a:solidFill>
                <a:effectLst/>
              </a:rPr>
              <a:t>mode to classify data in other scenes, changes in the manifold between images can result in misclassification of similar classes.</a:t>
            </a:r>
            <a:br>
              <a:rPr lang="en-US" b="0" i="0" dirty="0">
                <a:solidFill>
                  <a:srgbClr val="000000"/>
                </a:solidFill>
                <a:effectLst/>
              </a:rPr>
            </a:br>
            <a:endParaRPr lang="en-US" b="0" i="0" dirty="0">
              <a:solidFill>
                <a:srgbClr val="000000"/>
              </a:solidFill>
              <a:effectLst/>
            </a:endParaRPr>
          </a:p>
          <a:p>
            <a:pPr marL="285750" indent="-285750" algn="l">
              <a:buFont typeface="Wingdings" panose="05000000000000000000" pitchFamily="2" charset="2"/>
              <a:buChar char="q"/>
            </a:pPr>
            <a:r>
              <a:rPr lang="en-US" b="0" i="0" dirty="0">
                <a:solidFill>
                  <a:srgbClr val="000000"/>
                </a:solidFill>
                <a:effectLst/>
              </a:rPr>
              <a:t>Recent investigations provide the foundation for a correspondence-based framework to classify hyperspectral data acquired in multiple time periods or from spatially disjoint areas.</a:t>
            </a:r>
          </a:p>
          <a:p>
            <a:pPr marL="285750" indent="-285750" algn="l">
              <a:buFont typeface="Wingdings" panose="05000000000000000000" pitchFamily="2" charset="2"/>
              <a:buChar char="q"/>
            </a:pPr>
            <a:endParaRPr lang="en-US" b="0" i="0" dirty="0">
              <a:solidFill>
                <a:srgbClr val="000000"/>
              </a:solidFill>
              <a:effectLst/>
            </a:endParaRPr>
          </a:p>
          <a:p>
            <a:pPr marL="285750" indent="-285750" algn="l">
              <a:buFont typeface="Wingdings" panose="05000000000000000000" pitchFamily="2" charset="2"/>
              <a:buChar char="q"/>
            </a:pPr>
            <a:r>
              <a:rPr lang="en-US" b="0" i="0" dirty="0">
                <a:solidFill>
                  <a:srgbClr val="000000"/>
                </a:solidFill>
                <a:effectLst/>
              </a:rPr>
              <a:t>The inter-image distances and the resulting alignment are based on bridging pairs determined from the spatial-spectral optimization.</a:t>
            </a:r>
          </a:p>
        </p:txBody>
      </p:sp>
      <p:sp>
        <p:nvSpPr>
          <p:cNvPr id="3" name="TextBox 2">
            <a:extLst>
              <a:ext uri="{FF2B5EF4-FFF2-40B4-BE49-F238E27FC236}">
                <a16:creationId xmlns:a16="http://schemas.microsoft.com/office/drawing/2014/main" id="{0F120305-A7D1-95B1-D6ED-50BD5220E1B8}"/>
              </a:ext>
            </a:extLst>
          </p:cNvPr>
          <p:cNvSpPr txBox="1"/>
          <p:nvPr/>
        </p:nvSpPr>
        <p:spPr>
          <a:xfrm>
            <a:off x="2596414" y="1032929"/>
            <a:ext cx="6097604" cy="369332"/>
          </a:xfrm>
          <a:prstGeom prst="rect">
            <a:avLst/>
          </a:prstGeom>
          <a:noFill/>
        </p:spPr>
        <p:txBody>
          <a:bodyPr wrap="square">
            <a:spAutoFit/>
          </a:bodyPr>
          <a:lstStyle/>
          <a:p>
            <a:r>
              <a:rPr lang="en-US" sz="1800" b="1" dirty="0">
                <a:solidFill>
                  <a:schemeClr val="accent1">
                    <a:lumMod val="75000"/>
                  </a:schemeClr>
                </a:solidFill>
              </a:rPr>
              <a:t>1. Manifold Learning for </a:t>
            </a:r>
            <a:r>
              <a:rPr lang="en-US" sz="1800" b="1" dirty="0" err="1">
                <a:solidFill>
                  <a:schemeClr val="accent1">
                    <a:lumMod val="75000"/>
                  </a:schemeClr>
                </a:solidFill>
              </a:rPr>
              <a:t>MultiTemporal</a:t>
            </a:r>
            <a:r>
              <a:rPr lang="en-US" sz="1800" b="1" dirty="0">
                <a:solidFill>
                  <a:schemeClr val="accent1">
                    <a:lumMod val="75000"/>
                  </a:schemeClr>
                </a:solidFill>
              </a:rPr>
              <a:t> Image Data</a:t>
            </a:r>
            <a:endParaRPr lang="en-IN" sz="1800" b="1" dirty="0">
              <a:solidFill>
                <a:schemeClr val="accent1">
                  <a:lumMod val="75000"/>
                </a:schemeClr>
              </a:solidFill>
            </a:endParaRPr>
          </a:p>
        </p:txBody>
      </p:sp>
      <p:sp>
        <p:nvSpPr>
          <p:cNvPr id="7" name="TextBox 6">
            <a:extLst>
              <a:ext uri="{FF2B5EF4-FFF2-40B4-BE49-F238E27FC236}">
                <a16:creationId xmlns:a16="http://schemas.microsoft.com/office/drawing/2014/main" id="{9AA37857-3D62-AECC-E2C5-B195194E11EF}"/>
              </a:ext>
            </a:extLst>
          </p:cNvPr>
          <p:cNvSpPr txBox="1"/>
          <p:nvPr/>
        </p:nvSpPr>
        <p:spPr>
          <a:xfrm>
            <a:off x="2666198" y="329393"/>
            <a:ext cx="7642459" cy="461665"/>
          </a:xfrm>
          <a:prstGeom prst="rect">
            <a:avLst/>
          </a:prstGeom>
          <a:noFill/>
        </p:spPr>
        <p:txBody>
          <a:bodyPr wrap="square" rtlCol="0">
            <a:spAutoFit/>
          </a:bodyPr>
          <a:lstStyle/>
          <a:p>
            <a:r>
              <a:rPr lang="en-IN" sz="2400" b="1" dirty="0"/>
              <a:t>NEW DIRECTIONS OF MANIFOLD LEARNING</a:t>
            </a:r>
          </a:p>
        </p:txBody>
      </p:sp>
      <p:graphicFrame>
        <p:nvGraphicFramePr>
          <p:cNvPr id="8" name="Table 7">
            <a:extLst>
              <a:ext uri="{FF2B5EF4-FFF2-40B4-BE49-F238E27FC236}">
                <a16:creationId xmlns:a16="http://schemas.microsoft.com/office/drawing/2014/main" id="{C98D2E5D-6F6D-7934-7220-A23CF3F62B02}"/>
              </a:ext>
            </a:extLst>
          </p:cNvPr>
          <p:cNvGraphicFramePr>
            <a:graphicFrameLocks noGrp="1"/>
          </p:cNvGraphicFramePr>
          <p:nvPr/>
        </p:nvGraphicFramePr>
        <p:xfrm>
          <a:off x="2435192" y="192505"/>
          <a:ext cx="7315200" cy="760396"/>
        </p:xfrm>
        <a:graphic>
          <a:graphicData uri="http://schemas.openxmlformats.org/drawingml/2006/table">
            <a:tbl>
              <a:tblPr/>
              <a:tblGrid>
                <a:gridCol w="7315200">
                  <a:extLst>
                    <a:ext uri="{9D8B030D-6E8A-4147-A177-3AD203B41FA5}">
                      <a16:colId xmlns:a16="http://schemas.microsoft.com/office/drawing/2014/main" val="1335976663"/>
                    </a:ext>
                  </a:extLst>
                </a:gridCol>
              </a:tblGrid>
              <a:tr h="760396">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13355768"/>
                  </a:ext>
                </a:extLst>
              </a:tr>
            </a:tbl>
          </a:graphicData>
        </a:graphic>
      </p:graphicFrame>
    </p:spTree>
    <p:extLst>
      <p:ext uri="{BB962C8B-B14F-4D97-AF65-F5344CB8AC3E}">
        <p14:creationId xmlns:p14="http://schemas.microsoft.com/office/powerpoint/2010/main" val="196158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CBCAE-17DD-FE9C-C767-ED57A350276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DD644AC-E1D5-2BA9-77C2-6C94901287D5}"/>
              </a:ext>
            </a:extLst>
          </p:cNvPr>
          <p:cNvSpPr txBox="1"/>
          <p:nvPr/>
        </p:nvSpPr>
        <p:spPr>
          <a:xfrm>
            <a:off x="2185097" y="692620"/>
            <a:ext cx="3221546" cy="5078313"/>
          </a:xfrm>
          <a:prstGeom prst="rect">
            <a:avLst/>
          </a:prstGeom>
          <a:noFill/>
        </p:spPr>
        <p:txBody>
          <a:bodyPr wrap="square">
            <a:spAutoFit/>
          </a:bodyPr>
          <a:lstStyle/>
          <a:p>
            <a:pPr algn="l"/>
            <a:r>
              <a:rPr lang="en-US" b="1" i="0" dirty="0">
                <a:effectLst/>
                <a:latin typeface="Google Sans"/>
              </a:rPr>
              <a:t>Imagine a Twisty Garden Hose:</a:t>
            </a:r>
          </a:p>
          <a:p>
            <a:pPr algn="l">
              <a:buFont typeface="Arial" panose="020B0604020202020204" pitchFamily="34" charset="0"/>
              <a:buChar char="•"/>
            </a:pPr>
            <a:r>
              <a:rPr lang="en-US" b="0" i="0" dirty="0">
                <a:effectLst/>
                <a:latin typeface="Google Sans"/>
              </a:rPr>
              <a:t>High-dimensional data: Think of multitemporal image data as a long, multi-colored garden hose that twists and turns in a high-dimensional space. Each point on the hose represents a pixel with its own unique color values.</a:t>
            </a:r>
          </a:p>
          <a:p>
            <a:pPr algn="l">
              <a:buFont typeface="Arial" panose="020B0604020202020204" pitchFamily="34" charset="0"/>
              <a:buChar char="•"/>
            </a:pPr>
            <a:r>
              <a:rPr lang="en-US" b="0" i="0" dirty="0">
                <a:effectLst/>
                <a:latin typeface="Google Sans"/>
              </a:rPr>
              <a:t>Finding the underlying structure: Manifold learning aims to find the essential shape or "manifold" of the hose, even though it's tangled in a higher-dimensional space. It's like flattening the hose onto a flat surface while preserving its twists and curves.</a:t>
            </a:r>
          </a:p>
        </p:txBody>
      </p:sp>
      <p:sp>
        <p:nvSpPr>
          <p:cNvPr id="9" name="TextBox 8">
            <a:extLst>
              <a:ext uri="{FF2B5EF4-FFF2-40B4-BE49-F238E27FC236}">
                <a16:creationId xmlns:a16="http://schemas.microsoft.com/office/drawing/2014/main" id="{3E3A2BAC-F324-1316-CED4-3E8BC8A603B2}"/>
              </a:ext>
            </a:extLst>
          </p:cNvPr>
          <p:cNvSpPr txBox="1"/>
          <p:nvPr/>
        </p:nvSpPr>
        <p:spPr>
          <a:xfrm>
            <a:off x="5590981" y="605252"/>
            <a:ext cx="4111284" cy="5078313"/>
          </a:xfrm>
          <a:prstGeom prst="rect">
            <a:avLst/>
          </a:prstGeom>
          <a:noFill/>
        </p:spPr>
        <p:txBody>
          <a:bodyPr wrap="square">
            <a:spAutoFit/>
          </a:bodyPr>
          <a:lstStyle/>
          <a:p>
            <a:pPr algn="l"/>
            <a:r>
              <a:rPr lang="en-US" b="1" i="0" u="sng" dirty="0">
                <a:effectLst/>
                <a:latin typeface="Google Sans"/>
              </a:rPr>
              <a:t>Steps for Manifold Learning:</a:t>
            </a:r>
          </a:p>
          <a:p>
            <a:pPr algn="l"/>
            <a:endParaRPr lang="en-US" b="1" i="0" u="sng" dirty="0">
              <a:effectLst/>
              <a:latin typeface="Google Sans"/>
            </a:endParaRPr>
          </a:p>
          <a:p>
            <a:pPr algn="l">
              <a:buFont typeface="+mj-lt"/>
              <a:buAutoNum type="arabicPeriod"/>
            </a:pPr>
            <a:r>
              <a:rPr lang="en-US" b="0" i="0" dirty="0">
                <a:effectLst/>
                <a:latin typeface="Google Sans"/>
              </a:rPr>
              <a:t>Gather the Image Data: Collect images of the same area taken at different times (multitemporal).</a:t>
            </a:r>
          </a:p>
          <a:p>
            <a:pPr algn="l">
              <a:buFont typeface="+mj-lt"/>
              <a:buAutoNum type="arabicPeriod"/>
            </a:pPr>
            <a:r>
              <a:rPr lang="en-US" b="0" i="0" dirty="0">
                <a:effectLst/>
                <a:latin typeface="Google Sans"/>
              </a:rPr>
              <a:t>Represent as Points: Represent each pixel in the images as a point in a high-dimensional space, where each dimension corresponds to a color value or other feature.</a:t>
            </a:r>
          </a:p>
          <a:p>
            <a:pPr algn="l">
              <a:buFont typeface="+mj-lt"/>
              <a:buAutoNum type="arabicPeriod"/>
            </a:pPr>
            <a:r>
              <a:rPr lang="en-US" b="0" i="0" dirty="0">
                <a:effectLst/>
                <a:latin typeface="Google Sans"/>
              </a:rPr>
              <a:t>Measure Similarities: Calculate how similar or close different pixels are to each other based on their features.</a:t>
            </a:r>
          </a:p>
          <a:p>
            <a:pPr algn="l">
              <a:buFont typeface="+mj-lt"/>
              <a:buAutoNum type="arabicPeriod"/>
            </a:pPr>
            <a:r>
              <a:rPr lang="en-US" b="0" i="0" dirty="0">
                <a:effectLst/>
                <a:latin typeface="Google Sans"/>
              </a:rPr>
              <a:t>Discover the Manifold: Use algorithms like </a:t>
            </a:r>
            <a:r>
              <a:rPr lang="en-US" b="0" i="0" dirty="0" err="1">
                <a:effectLst/>
                <a:latin typeface="Google Sans"/>
              </a:rPr>
              <a:t>Isomap</a:t>
            </a:r>
            <a:r>
              <a:rPr lang="en-US" b="0" i="0" dirty="0">
                <a:effectLst/>
                <a:latin typeface="Google Sans"/>
              </a:rPr>
              <a:t>, LLE, or t-SNE to find the low-dimensional structure (the manifold) that captures these similarities. Visualize this manifold as a 2D or 3D representation.</a:t>
            </a:r>
          </a:p>
        </p:txBody>
      </p:sp>
      <p:pic>
        <p:nvPicPr>
          <p:cNvPr id="1026" name="Picture 2" descr="Data dimensionality reduction by manifold learning. (A) shows a three-dimensional dataset that is close to lying on a two-dimensional surface which is embedded within R 3 . (B) shows the projection of the source data onto this embedded manifold, which is folded into a Swiss roll in the original 3D space. (C) shows the distribution of the data across the embedded manifold, providing a 2D visual representation of the source data.">
            <a:extLst>
              <a:ext uri="{FF2B5EF4-FFF2-40B4-BE49-F238E27FC236}">
                <a16:creationId xmlns:a16="http://schemas.microsoft.com/office/drawing/2014/main" id="{CCE11CF7-1EBB-CA0F-2EAA-B8F79493F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1204" y="118900"/>
            <a:ext cx="2783660" cy="228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574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495F6-A2B8-31EA-2E51-76F7960CEB7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49D6E9D-9401-2457-EB64-8F6F1679DED8}"/>
              </a:ext>
            </a:extLst>
          </p:cNvPr>
          <p:cNvPicPr>
            <a:picLocks noChangeAspect="1"/>
          </p:cNvPicPr>
          <p:nvPr/>
        </p:nvPicPr>
        <p:blipFill rotWithShape="1">
          <a:blip r:embed="rId2"/>
          <a:srcRect l="20177" t="28436" r="21814" b="21180"/>
          <a:stretch/>
        </p:blipFill>
        <p:spPr>
          <a:xfrm>
            <a:off x="5754828" y="1607290"/>
            <a:ext cx="6103487" cy="3143030"/>
          </a:xfrm>
          <a:prstGeom prst="rect">
            <a:avLst/>
          </a:prstGeom>
        </p:spPr>
      </p:pic>
      <p:pic>
        <p:nvPicPr>
          <p:cNvPr id="2052" name="Picture 4" descr="Garbnoire Premium Quality Water Pipe for car wash /WATER PIPE/ Garden PVC  Pipe - 0.5 inch / 15 meter long with hose Premium Quality Water Pipe for  car wash /WATER PIPE/ Garden">
            <a:extLst>
              <a:ext uri="{FF2B5EF4-FFF2-40B4-BE49-F238E27FC236}">
                <a16:creationId xmlns:a16="http://schemas.microsoft.com/office/drawing/2014/main" id="{61A10579-D244-DDEB-062D-EEE67635F2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519" y="1315935"/>
            <a:ext cx="2565747" cy="166320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EA6698F2-DF0D-32F3-A76E-B0219410D393}"/>
              </a:ext>
            </a:extLst>
          </p:cNvPr>
          <p:cNvCxnSpPr/>
          <p:nvPr/>
        </p:nvCxnSpPr>
        <p:spPr>
          <a:xfrm>
            <a:off x="4880008" y="3311091"/>
            <a:ext cx="72189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Pvc Colour Garden Hose Pipe at Rs 475/piece | Garden Hose in Kochi | ID:  13468246255">
            <a:extLst>
              <a:ext uri="{FF2B5EF4-FFF2-40B4-BE49-F238E27FC236}">
                <a16:creationId xmlns:a16="http://schemas.microsoft.com/office/drawing/2014/main" id="{1438E3F2-2348-6B3E-D5EF-61562B1B1B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1038" y="3643040"/>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114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A0B22-62C9-C32F-A024-9C1B19C9EEF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233340A-3577-D00A-D9C6-E55A23EBFD63}"/>
              </a:ext>
            </a:extLst>
          </p:cNvPr>
          <p:cNvSpPr txBox="1"/>
          <p:nvPr/>
        </p:nvSpPr>
        <p:spPr>
          <a:xfrm>
            <a:off x="3052936" y="1486662"/>
            <a:ext cx="7419349" cy="3416320"/>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rPr>
              <a:t>PCA, LDA, and their variants are commonly used for feature extraction prior to classification of hyperspectral data.</a:t>
            </a:r>
          </a:p>
          <a:p>
            <a:pPr algn="l"/>
            <a:endParaRPr lang="en-US" b="0" i="0" dirty="0">
              <a:solidFill>
                <a:srgbClr val="000000"/>
              </a:solidFill>
              <a:effectLst/>
            </a:endParaRPr>
          </a:p>
          <a:p>
            <a:pPr algn="l"/>
            <a:endParaRPr lang="en-US" b="0" i="0" dirty="0">
              <a:solidFill>
                <a:srgbClr val="000000"/>
              </a:solidFill>
              <a:effectLst/>
            </a:endParaRPr>
          </a:p>
          <a:p>
            <a:pPr algn="l"/>
            <a:endParaRPr lang="en-US" b="0" i="0" dirty="0">
              <a:solidFill>
                <a:srgbClr val="000000"/>
              </a:solidFill>
              <a:effectLst/>
            </a:endParaRPr>
          </a:p>
          <a:p>
            <a:pPr algn="l">
              <a:buFont typeface="Arial" panose="020B0604020202020204" pitchFamily="34" charset="0"/>
              <a:buChar char="•"/>
            </a:pPr>
            <a:r>
              <a:rPr lang="en-US" b="0" i="0" dirty="0">
                <a:solidFill>
                  <a:srgbClr val="000000"/>
                </a:solidFill>
                <a:effectLst/>
              </a:rPr>
              <a:t>LPDDR  seeks to find a linear map that preserves the local neighborhood structure of the data in the projected subspace.</a:t>
            </a:r>
          </a:p>
          <a:p>
            <a:pPr algn="l"/>
            <a:endParaRPr lang="en-US" dirty="0">
              <a:solidFill>
                <a:srgbClr val="000000"/>
              </a:solidFill>
            </a:endParaRPr>
          </a:p>
          <a:p>
            <a:pPr algn="l"/>
            <a:endParaRPr lang="en-US" b="0" i="0" dirty="0">
              <a:solidFill>
                <a:srgbClr val="000000"/>
              </a:solidFill>
              <a:effectLst/>
            </a:endParaRPr>
          </a:p>
          <a:p>
            <a:pPr algn="l"/>
            <a:endParaRPr lang="en-US" b="0" i="0" dirty="0">
              <a:solidFill>
                <a:srgbClr val="000000"/>
              </a:solidFill>
              <a:effectLst/>
            </a:endParaRPr>
          </a:p>
          <a:p>
            <a:pPr algn="l">
              <a:buFont typeface="Arial" panose="020B0604020202020204" pitchFamily="34" charset="0"/>
              <a:buChar char="•"/>
            </a:pPr>
            <a:r>
              <a:rPr lang="en-US" b="0" i="0" dirty="0">
                <a:solidFill>
                  <a:srgbClr val="000000"/>
                </a:solidFill>
                <a:effectLst/>
              </a:rPr>
              <a:t>LPDDR  obtains good between-class separation in the projection while preserving the within-class local structure.</a:t>
            </a:r>
          </a:p>
        </p:txBody>
      </p:sp>
      <p:sp>
        <p:nvSpPr>
          <p:cNvPr id="3" name="TextBox 2">
            <a:extLst>
              <a:ext uri="{FF2B5EF4-FFF2-40B4-BE49-F238E27FC236}">
                <a16:creationId xmlns:a16="http://schemas.microsoft.com/office/drawing/2014/main" id="{A3CE67B7-C38F-B59C-FC16-A4CD22F52D73}"/>
              </a:ext>
            </a:extLst>
          </p:cNvPr>
          <p:cNvSpPr txBox="1"/>
          <p:nvPr/>
        </p:nvSpPr>
        <p:spPr>
          <a:xfrm>
            <a:off x="3433813" y="461664"/>
            <a:ext cx="6097604" cy="646331"/>
          </a:xfrm>
          <a:prstGeom prst="rect">
            <a:avLst/>
          </a:prstGeom>
          <a:noFill/>
        </p:spPr>
        <p:txBody>
          <a:bodyPr wrap="square">
            <a:spAutoFit/>
          </a:bodyPr>
          <a:lstStyle/>
          <a:p>
            <a:r>
              <a:rPr lang="en-US" sz="1800" b="1" dirty="0">
                <a:solidFill>
                  <a:schemeClr val="accent1">
                    <a:lumMod val="75000"/>
                  </a:schemeClr>
                </a:solidFill>
              </a:rPr>
              <a:t>2.Locality Preserving Discriminative Dimensionality Reduction (LPDDR)</a:t>
            </a:r>
            <a:endParaRPr lang="en-IN" sz="1800" b="1" dirty="0">
              <a:solidFill>
                <a:schemeClr val="accent1">
                  <a:lumMod val="75000"/>
                </a:schemeClr>
              </a:solidFill>
            </a:endParaRPr>
          </a:p>
        </p:txBody>
      </p:sp>
    </p:spTree>
    <p:extLst>
      <p:ext uri="{BB962C8B-B14F-4D97-AF65-F5344CB8AC3E}">
        <p14:creationId xmlns:p14="http://schemas.microsoft.com/office/powerpoint/2010/main" val="1952613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94B6D-61DE-A857-DCD5-9F125ED7F31F}"/>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0DE9128-FF66-DC96-22B1-F9B12A5EFE0E}"/>
              </a:ext>
            </a:extLst>
          </p:cNvPr>
          <p:cNvSpPr txBox="1"/>
          <p:nvPr/>
        </p:nvSpPr>
        <p:spPr>
          <a:xfrm>
            <a:off x="3285767" y="208517"/>
            <a:ext cx="6721680" cy="4524315"/>
          </a:xfrm>
          <a:prstGeom prst="rect">
            <a:avLst/>
          </a:prstGeom>
          <a:noFill/>
        </p:spPr>
        <p:txBody>
          <a:bodyPr wrap="square">
            <a:spAutoFit/>
          </a:bodyPr>
          <a:lstStyle/>
          <a:p>
            <a:r>
              <a:rPr lang="en-IN" b="1" i="1" u="sng" dirty="0"/>
              <a:t>An example of Locality Preserving Discriminative Dimensionality Reduction (LPP) could involve a dataset of handwritten digits, such as the famous MNIST dataset. </a:t>
            </a:r>
          </a:p>
          <a:p>
            <a:endParaRPr lang="en-IN" b="1" i="1" u="sng" dirty="0"/>
          </a:p>
          <a:p>
            <a:r>
              <a:rPr lang="en-IN" dirty="0"/>
              <a:t>In this example, LPP could be used to reduce the dimensionality of the dataset while preserving the local structure and discriminative information.</a:t>
            </a:r>
          </a:p>
          <a:p>
            <a:endParaRPr lang="en-IN" dirty="0"/>
          </a:p>
          <a:p>
            <a:r>
              <a:rPr lang="en-IN" dirty="0"/>
              <a:t>Let's say we have a set of handwritten digit images, each </a:t>
            </a:r>
            <a:r>
              <a:rPr lang="en-IN" dirty="0" err="1"/>
              <a:t>labeled</a:t>
            </a:r>
            <a:r>
              <a:rPr lang="en-IN" dirty="0"/>
              <a:t> with the corresponding digit (0-9). LPP could be applied to this dataset to find a lower-dimensional representation that maintains the local relationships between the digits while emphasizing the differences between them. The result would be a reduced representation of the digits that captures their essential characteristics in a lower-dimensional space.</a:t>
            </a:r>
          </a:p>
        </p:txBody>
      </p:sp>
      <p:sp>
        <p:nvSpPr>
          <p:cNvPr id="12" name="TextBox 11">
            <a:extLst>
              <a:ext uri="{FF2B5EF4-FFF2-40B4-BE49-F238E27FC236}">
                <a16:creationId xmlns:a16="http://schemas.microsoft.com/office/drawing/2014/main" id="{858BD726-FE04-E93F-B43C-A7E90E3BE99A}"/>
              </a:ext>
            </a:extLst>
          </p:cNvPr>
          <p:cNvSpPr txBox="1"/>
          <p:nvPr/>
        </p:nvSpPr>
        <p:spPr>
          <a:xfrm>
            <a:off x="3285767" y="4323601"/>
            <a:ext cx="5052270" cy="1754326"/>
          </a:xfrm>
          <a:prstGeom prst="rect">
            <a:avLst/>
          </a:prstGeom>
          <a:noFill/>
        </p:spPr>
        <p:txBody>
          <a:bodyPr wrap="square">
            <a:spAutoFit/>
          </a:bodyPr>
          <a:lstStyle/>
          <a:p>
            <a:endParaRPr lang="en-IN" dirty="0"/>
          </a:p>
          <a:p>
            <a:r>
              <a:rPr lang="en-IN" dirty="0"/>
              <a:t>This lower-dimensional representation could then be used for tasks such as classification or visualization, where the goal is to accurately distinguish between different digits while reducing the complexity of the data.</a:t>
            </a:r>
          </a:p>
        </p:txBody>
      </p:sp>
    </p:spTree>
    <p:extLst>
      <p:ext uri="{BB962C8B-B14F-4D97-AF65-F5344CB8AC3E}">
        <p14:creationId xmlns:p14="http://schemas.microsoft.com/office/powerpoint/2010/main" val="3506246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hlinkClick r:id="rId2"/>
            <a:extLst>
              <a:ext uri="{FF2B5EF4-FFF2-40B4-BE49-F238E27FC236}">
                <a16:creationId xmlns:a16="http://schemas.microsoft.com/office/drawing/2014/main" id="{6164D6E3-672B-91C1-5B32-C42480121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2853" y="365760"/>
            <a:ext cx="4178290" cy="4178291"/>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manifold_img3">
            <a:hlinkClick r:id="rId2"/>
            <a:extLst>
              <a:ext uri="{FF2B5EF4-FFF2-40B4-BE49-F238E27FC236}">
                <a16:creationId xmlns:a16="http://schemas.microsoft.com/office/drawing/2014/main" id="{61531EB6-1102-5ED2-ED87-D393A9B0C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752" y="369850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manifold_img6">
            <a:hlinkClick r:id="rId2"/>
            <a:extLst>
              <a:ext uri="{FF2B5EF4-FFF2-40B4-BE49-F238E27FC236}">
                <a16:creationId xmlns:a16="http://schemas.microsoft.com/office/drawing/2014/main" id="{28CECE22-5162-E307-6E9E-A1DF3F1EF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4709" y="3804385"/>
            <a:ext cx="2857500" cy="28575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nector: Elbow 2">
            <a:extLst>
              <a:ext uri="{FF2B5EF4-FFF2-40B4-BE49-F238E27FC236}">
                <a16:creationId xmlns:a16="http://schemas.microsoft.com/office/drawing/2014/main" id="{47555791-A337-A3BC-43EA-6BC4821A9FBF}"/>
              </a:ext>
            </a:extLst>
          </p:cNvPr>
          <p:cNvCxnSpPr/>
          <p:nvPr/>
        </p:nvCxnSpPr>
        <p:spPr>
          <a:xfrm rot="5400000">
            <a:off x="7078179" y="2287203"/>
            <a:ext cx="1224815" cy="1058779"/>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2B9030E1-F71A-FDA5-75BA-DABB5F638632}"/>
              </a:ext>
            </a:extLst>
          </p:cNvPr>
          <p:cNvCxnSpPr>
            <a:endCxn id="9219" idx="0"/>
          </p:cNvCxnSpPr>
          <p:nvPr/>
        </p:nvCxnSpPr>
        <p:spPr>
          <a:xfrm rot="10800000" flipV="1">
            <a:off x="2251502" y="1674795"/>
            <a:ext cx="6314982" cy="202371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3D84217-846A-AC48-18D7-5B84F83FF119}"/>
              </a:ext>
            </a:extLst>
          </p:cNvPr>
          <p:cNvSpPr txBox="1"/>
          <p:nvPr/>
        </p:nvSpPr>
        <p:spPr>
          <a:xfrm>
            <a:off x="-635229" y="9605"/>
            <a:ext cx="3619099" cy="584775"/>
          </a:xfrm>
          <a:prstGeom prst="rect">
            <a:avLst/>
          </a:prstGeom>
          <a:noFill/>
        </p:spPr>
        <p:txBody>
          <a:bodyPr wrap="square" rtlCol="0">
            <a:spAutoFit/>
          </a:bodyPr>
          <a:lstStyle/>
          <a:p>
            <a:r>
              <a:rPr lang="en-IN" sz="3200" b="1" dirty="0"/>
              <a:t>	Man</a:t>
            </a:r>
            <a:r>
              <a:rPr lang="en-IN" sz="3200" b="1" dirty="0">
                <a:solidFill>
                  <a:schemeClr val="accent1">
                    <a:lumMod val="75000"/>
                  </a:schemeClr>
                </a:solidFill>
              </a:rPr>
              <a:t>i</a:t>
            </a:r>
            <a:r>
              <a:rPr lang="en-IN" sz="3200" b="1" dirty="0"/>
              <a:t>fold </a:t>
            </a:r>
          </a:p>
        </p:txBody>
      </p:sp>
      <p:graphicFrame>
        <p:nvGraphicFramePr>
          <p:cNvPr id="12" name="Table 11">
            <a:extLst>
              <a:ext uri="{FF2B5EF4-FFF2-40B4-BE49-F238E27FC236}">
                <a16:creationId xmlns:a16="http://schemas.microsoft.com/office/drawing/2014/main" id="{3CBDD529-8EB8-867F-67AD-C0452D110A14}"/>
              </a:ext>
            </a:extLst>
          </p:cNvPr>
          <p:cNvGraphicFramePr>
            <a:graphicFrameLocks noGrp="1"/>
          </p:cNvGraphicFramePr>
          <p:nvPr/>
        </p:nvGraphicFramePr>
        <p:xfrm>
          <a:off x="365760" y="134754"/>
          <a:ext cx="1665171" cy="365760"/>
        </p:xfrm>
        <a:graphic>
          <a:graphicData uri="http://schemas.openxmlformats.org/drawingml/2006/table">
            <a:tbl>
              <a:tblPr/>
              <a:tblGrid>
                <a:gridCol w="1665171">
                  <a:extLst>
                    <a:ext uri="{9D8B030D-6E8A-4147-A177-3AD203B41FA5}">
                      <a16:colId xmlns:a16="http://schemas.microsoft.com/office/drawing/2014/main" val="1310544460"/>
                    </a:ext>
                  </a:extLst>
                </a:gridCol>
              </a:tblGrid>
              <a:tr h="346509">
                <a:tc>
                  <a:txBody>
                    <a:bodyPr/>
                    <a:lstStyle/>
                    <a:p>
                      <a:endParaRPr lang="en-I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3306623235"/>
                  </a:ext>
                </a:extLst>
              </a:tr>
            </a:tbl>
          </a:graphicData>
        </a:graphic>
      </p:graphicFrame>
    </p:spTree>
    <p:extLst>
      <p:ext uri="{BB962C8B-B14F-4D97-AF65-F5344CB8AC3E}">
        <p14:creationId xmlns:p14="http://schemas.microsoft.com/office/powerpoint/2010/main" val="1905490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60DFED-0F6C-BB66-455F-2D6F60F66931}"/>
              </a:ext>
            </a:extLst>
          </p:cNvPr>
          <p:cNvPicPr>
            <a:picLocks noChangeAspect="1"/>
          </p:cNvPicPr>
          <p:nvPr/>
        </p:nvPicPr>
        <p:blipFill rotWithShape="1">
          <a:blip r:embed="rId2"/>
          <a:srcRect l="21039" t="27138" r="31173" b="24602"/>
          <a:stretch/>
        </p:blipFill>
        <p:spPr>
          <a:xfrm>
            <a:off x="3784964" y="975336"/>
            <a:ext cx="2743200" cy="1558290"/>
          </a:xfrm>
          <a:prstGeom prst="rect">
            <a:avLst/>
          </a:prstGeom>
        </p:spPr>
      </p:pic>
      <p:pic>
        <p:nvPicPr>
          <p:cNvPr id="1026" name="Picture 2" descr="digits_img">
            <a:extLst>
              <a:ext uri="{FF2B5EF4-FFF2-40B4-BE49-F238E27FC236}">
                <a16:creationId xmlns:a16="http://schemas.microsoft.com/office/drawing/2014/main" id="{D054BC3B-FBE1-7464-3B3C-13C14A094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9029" y="4324374"/>
            <a:ext cx="2395071" cy="2395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jected_img">
            <a:extLst>
              <a:ext uri="{FF2B5EF4-FFF2-40B4-BE49-F238E27FC236}">
                <a16:creationId xmlns:a16="http://schemas.microsoft.com/office/drawing/2014/main" id="{E0BE6C9B-76D3-1828-5869-6F718C502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7082" y="240986"/>
            <a:ext cx="3840480" cy="28803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87C2C83-34E7-E257-4156-DEAACE677D2C}"/>
              </a:ext>
            </a:extLst>
          </p:cNvPr>
          <p:cNvPicPr>
            <a:picLocks noChangeAspect="1"/>
          </p:cNvPicPr>
          <p:nvPr/>
        </p:nvPicPr>
        <p:blipFill rotWithShape="1">
          <a:blip r:embed="rId5"/>
          <a:srcRect l="21438" t="32566" r="46836" b="20000"/>
          <a:stretch/>
        </p:blipFill>
        <p:spPr>
          <a:xfrm>
            <a:off x="8232972" y="3736654"/>
            <a:ext cx="3384717" cy="2846561"/>
          </a:xfrm>
          <a:prstGeom prst="rect">
            <a:avLst/>
          </a:prstGeom>
        </p:spPr>
      </p:pic>
      <p:cxnSp>
        <p:nvCxnSpPr>
          <p:cNvPr id="5" name="Straight Arrow Connector 4">
            <a:extLst>
              <a:ext uri="{FF2B5EF4-FFF2-40B4-BE49-F238E27FC236}">
                <a16:creationId xmlns:a16="http://schemas.microsoft.com/office/drawing/2014/main" id="{8A69359F-B27C-75F2-B6BC-D1B16AA5FE19}"/>
              </a:ext>
            </a:extLst>
          </p:cNvPr>
          <p:cNvCxnSpPr/>
          <p:nvPr/>
        </p:nvCxnSpPr>
        <p:spPr>
          <a:xfrm>
            <a:off x="4985886" y="2666198"/>
            <a:ext cx="0" cy="14149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90BA574-CC5F-2A4B-9BE1-EF46E8EA2CAF}"/>
              </a:ext>
            </a:extLst>
          </p:cNvPr>
          <p:cNvCxnSpPr/>
          <p:nvPr/>
        </p:nvCxnSpPr>
        <p:spPr>
          <a:xfrm flipV="1">
            <a:off x="6189044" y="2396691"/>
            <a:ext cx="1886552" cy="26469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DDD0BBC-F9B5-6DFA-6B7F-947E89490261}"/>
              </a:ext>
            </a:extLst>
          </p:cNvPr>
          <p:cNvCxnSpPr/>
          <p:nvPr/>
        </p:nvCxnSpPr>
        <p:spPr>
          <a:xfrm>
            <a:off x="10087276" y="2879270"/>
            <a:ext cx="0" cy="74945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C9A1F64-0D2F-857C-7381-C31A2D6899F3}"/>
              </a:ext>
            </a:extLst>
          </p:cNvPr>
          <p:cNvSpPr txBox="1"/>
          <p:nvPr/>
        </p:nvSpPr>
        <p:spPr>
          <a:xfrm>
            <a:off x="1318661" y="356135"/>
            <a:ext cx="2829827" cy="923330"/>
          </a:xfrm>
          <a:prstGeom prst="rect">
            <a:avLst/>
          </a:prstGeom>
          <a:noFill/>
        </p:spPr>
        <p:txBody>
          <a:bodyPr wrap="square" rtlCol="0">
            <a:spAutoFit/>
          </a:bodyPr>
          <a:lstStyle/>
          <a:p>
            <a:r>
              <a:rPr lang="en-IN" dirty="0"/>
              <a:t>Example – MNIST Handwritten Digit Dataset ( </a:t>
            </a:r>
            <a:r>
              <a:rPr lang="en-IN" dirty="0" err="1"/>
              <a:t>tensorFlow</a:t>
            </a:r>
            <a:r>
              <a:rPr lang="en-IN" dirty="0"/>
              <a:t>)</a:t>
            </a:r>
          </a:p>
        </p:txBody>
      </p:sp>
    </p:spTree>
    <p:extLst>
      <p:ext uri="{BB962C8B-B14F-4D97-AF65-F5344CB8AC3E}">
        <p14:creationId xmlns:p14="http://schemas.microsoft.com/office/powerpoint/2010/main" val="31488225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33990-074A-A7DB-9BE5-37285DBB1A8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E15E364-51AE-1A9F-F84A-8856B4B7BD27}"/>
              </a:ext>
            </a:extLst>
          </p:cNvPr>
          <p:cNvSpPr txBox="1"/>
          <p:nvPr/>
        </p:nvSpPr>
        <p:spPr>
          <a:xfrm>
            <a:off x="3385687" y="890275"/>
            <a:ext cx="6097604" cy="830997"/>
          </a:xfrm>
          <a:prstGeom prst="rect">
            <a:avLst/>
          </a:prstGeom>
          <a:noFill/>
        </p:spPr>
        <p:txBody>
          <a:bodyPr wrap="square">
            <a:spAutoFit/>
          </a:bodyPr>
          <a:lstStyle/>
          <a:p>
            <a:r>
              <a:rPr lang="en-US" sz="2400" b="1" dirty="0">
                <a:solidFill>
                  <a:schemeClr val="accent1">
                    <a:lumMod val="75000"/>
                  </a:schemeClr>
                </a:solidFill>
              </a:rPr>
              <a:t>3.Manifold Learning for Spatial-Spectral Classification of HSI</a:t>
            </a:r>
            <a:endParaRPr lang="en-IN" sz="2400" b="1" dirty="0">
              <a:solidFill>
                <a:schemeClr val="accent1">
                  <a:lumMod val="75000"/>
                </a:schemeClr>
              </a:solidFill>
            </a:endParaRPr>
          </a:p>
        </p:txBody>
      </p:sp>
      <p:pic>
        <p:nvPicPr>
          <p:cNvPr id="3074" name="Picture 2" descr="Agriculture Wallpapers - Wallpaper Cave">
            <a:extLst>
              <a:ext uri="{FF2B5EF4-FFF2-40B4-BE49-F238E27FC236}">
                <a16:creationId xmlns:a16="http://schemas.microsoft.com/office/drawing/2014/main" id="{3CD51822-A181-4109-E038-9C7F8DD26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59" y="2670034"/>
            <a:ext cx="3671086" cy="22944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0B48DE1-B39B-595F-89D5-AC737ACBB03E}"/>
              </a:ext>
            </a:extLst>
          </p:cNvPr>
          <p:cNvPicPr>
            <a:picLocks noChangeAspect="1"/>
          </p:cNvPicPr>
          <p:nvPr/>
        </p:nvPicPr>
        <p:blipFill rotWithShape="1">
          <a:blip r:embed="rId3"/>
          <a:srcRect l="23894" t="28555" r="37013" b="16460"/>
          <a:stretch/>
        </p:blipFill>
        <p:spPr>
          <a:xfrm>
            <a:off x="4249823" y="2370967"/>
            <a:ext cx="3692277" cy="2921224"/>
          </a:xfrm>
          <a:prstGeom prst="rect">
            <a:avLst/>
          </a:prstGeom>
        </p:spPr>
      </p:pic>
      <p:pic>
        <p:nvPicPr>
          <p:cNvPr id="8" name="Picture 7">
            <a:extLst>
              <a:ext uri="{FF2B5EF4-FFF2-40B4-BE49-F238E27FC236}">
                <a16:creationId xmlns:a16="http://schemas.microsoft.com/office/drawing/2014/main" id="{5E43555F-6205-DBB5-8A5C-77018B6C6EC4}"/>
              </a:ext>
            </a:extLst>
          </p:cNvPr>
          <p:cNvPicPr>
            <a:picLocks noChangeAspect="1"/>
          </p:cNvPicPr>
          <p:nvPr/>
        </p:nvPicPr>
        <p:blipFill rotWithShape="1">
          <a:blip r:embed="rId4"/>
          <a:srcRect l="23163" t="33157" r="37212" b="11976"/>
          <a:stretch/>
        </p:blipFill>
        <p:spPr>
          <a:xfrm>
            <a:off x="8275378" y="2342307"/>
            <a:ext cx="3787271" cy="2949884"/>
          </a:xfrm>
          <a:prstGeom prst="rect">
            <a:avLst/>
          </a:prstGeom>
        </p:spPr>
      </p:pic>
      <p:cxnSp>
        <p:nvCxnSpPr>
          <p:cNvPr id="10" name="Straight Arrow Connector 9">
            <a:extLst>
              <a:ext uri="{FF2B5EF4-FFF2-40B4-BE49-F238E27FC236}">
                <a16:creationId xmlns:a16="http://schemas.microsoft.com/office/drawing/2014/main" id="{5776A537-6305-D018-C532-09DEEE25BB07}"/>
              </a:ext>
            </a:extLst>
          </p:cNvPr>
          <p:cNvCxnSpPr/>
          <p:nvPr/>
        </p:nvCxnSpPr>
        <p:spPr>
          <a:xfrm>
            <a:off x="3984859" y="3599848"/>
            <a:ext cx="2649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3053BE-4CF5-11AC-32BF-6084DB9FCF3D}"/>
              </a:ext>
            </a:extLst>
          </p:cNvPr>
          <p:cNvCxnSpPr/>
          <p:nvPr/>
        </p:nvCxnSpPr>
        <p:spPr>
          <a:xfrm>
            <a:off x="7942100" y="3647975"/>
            <a:ext cx="3332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0330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C75C0-67A9-D859-C5C7-F550D66EB15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CAECEA5-1D2B-AC89-7C01-B535A05F8141}"/>
              </a:ext>
            </a:extLst>
          </p:cNvPr>
          <p:cNvSpPr txBox="1"/>
          <p:nvPr/>
        </p:nvSpPr>
        <p:spPr>
          <a:xfrm>
            <a:off x="2654166" y="692300"/>
            <a:ext cx="6097604" cy="830997"/>
          </a:xfrm>
          <a:prstGeom prst="rect">
            <a:avLst/>
          </a:prstGeom>
          <a:noFill/>
        </p:spPr>
        <p:txBody>
          <a:bodyPr wrap="square">
            <a:spAutoFit/>
          </a:bodyPr>
          <a:lstStyle/>
          <a:p>
            <a:r>
              <a:rPr lang="en-IN" sz="2400" b="1" dirty="0">
                <a:solidFill>
                  <a:schemeClr val="accent1">
                    <a:lumMod val="75000"/>
                  </a:schemeClr>
                </a:solidFill>
              </a:rPr>
              <a:t>4. Stochastic Neighbour Embedding On Spherical manifolds</a:t>
            </a:r>
          </a:p>
        </p:txBody>
      </p:sp>
      <p:sp>
        <p:nvSpPr>
          <p:cNvPr id="4" name="TextBox 3">
            <a:extLst>
              <a:ext uri="{FF2B5EF4-FFF2-40B4-BE49-F238E27FC236}">
                <a16:creationId xmlns:a16="http://schemas.microsoft.com/office/drawing/2014/main" id="{7EB8B216-163D-90A4-44B7-8ADA8429F716}"/>
              </a:ext>
            </a:extLst>
          </p:cNvPr>
          <p:cNvSpPr txBox="1"/>
          <p:nvPr/>
        </p:nvSpPr>
        <p:spPr>
          <a:xfrm>
            <a:off x="1919835" y="1729419"/>
            <a:ext cx="8352329" cy="4524315"/>
          </a:xfrm>
          <a:prstGeom prst="rect">
            <a:avLst/>
          </a:prstGeom>
          <a:noFill/>
        </p:spPr>
        <p:txBody>
          <a:bodyPr wrap="square">
            <a:spAutoFit/>
          </a:bodyPr>
          <a:lstStyle/>
          <a:p>
            <a:r>
              <a:rPr lang="en-US" b="1" dirty="0">
                <a:effectLst>
                  <a:outerShdw blurRad="38100" dist="38100" dir="2700000" algn="tl">
                    <a:srgbClr val="000000">
                      <a:alpha val="43137"/>
                    </a:srgbClr>
                  </a:outerShdw>
                </a:effectLst>
              </a:rPr>
              <a:t>Stochastic embedding on spherical manifolds is a technique for visualizing high-dimensional data that lies on a spherical surface or manifold. Here's a brief overview:</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1. It's used to map high-dimensional spherical data onto a lower-dimensional space while preserving the spherical structure.</a:t>
            </a:r>
          </a:p>
          <a:p>
            <a:endParaRPr lang="en-US" dirty="0"/>
          </a:p>
          <a:p>
            <a:pPr marL="285750" indent="-285750">
              <a:buFont typeface="Wingdings" panose="05000000000000000000" pitchFamily="2" charset="2"/>
              <a:buChar char="Ø"/>
            </a:pPr>
            <a:r>
              <a:rPr lang="en-US" dirty="0"/>
              <a:t>2. This technique uses probabilities to represent similarities between data points, aiming to maintain the local relationships on the spherical surface.</a:t>
            </a:r>
          </a:p>
          <a:p>
            <a:endParaRPr lang="en-US" dirty="0"/>
          </a:p>
          <a:p>
            <a:pPr marL="285750" indent="-285750">
              <a:buFont typeface="Wingdings" panose="05000000000000000000" pitchFamily="2" charset="2"/>
              <a:buChar char="Ø"/>
            </a:pPr>
            <a:r>
              <a:rPr lang="en-US" dirty="0"/>
              <a:t>3. Stochastic embedding on spherical manifolds is helpful for understanding and visualizing data that naturally exists on a spherical structure, such as geographic data or 3D spatial data.</a:t>
            </a:r>
          </a:p>
          <a:p>
            <a:endParaRPr lang="en-US" dirty="0"/>
          </a:p>
          <a:p>
            <a:pPr marL="285750" indent="-285750">
              <a:buFont typeface="Wingdings" panose="05000000000000000000" pitchFamily="2" charset="2"/>
              <a:buChar char="Ø"/>
            </a:pPr>
            <a:r>
              <a:rPr lang="en-US" dirty="0"/>
              <a:t>4. By employing this method, it becomes easier to explore and interpret complex spherical datasets.</a:t>
            </a:r>
            <a:endParaRPr lang="en-IN" dirty="0"/>
          </a:p>
        </p:txBody>
      </p:sp>
    </p:spTree>
    <p:extLst>
      <p:ext uri="{BB962C8B-B14F-4D97-AF65-F5344CB8AC3E}">
        <p14:creationId xmlns:p14="http://schemas.microsoft.com/office/powerpoint/2010/main" val="201869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D330DC-4F40-D9D9-B9C6-ED2A49057AE6}"/>
              </a:ext>
            </a:extLst>
          </p:cNvPr>
          <p:cNvSpPr txBox="1"/>
          <p:nvPr/>
        </p:nvSpPr>
        <p:spPr>
          <a:xfrm>
            <a:off x="236539" y="683762"/>
            <a:ext cx="11612159" cy="5355312"/>
          </a:xfrm>
          <a:prstGeom prst="rect">
            <a:avLst/>
          </a:prstGeom>
          <a:noFill/>
        </p:spPr>
        <p:txBody>
          <a:bodyPr wrap="square">
            <a:spAutoFit/>
          </a:bodyPr>
          <a:lstStyle/>
          <a:p>
            <a:pPr algn="l"/>
            <a:r>
              <a:rPr lang="en-US" b="1" i="0" dirty="0">
                <a:effectLst/>
                <a:latin typeface="Söhne"/>
              </a:rPr>
              <a:t>Use Case: Analyzing Protein Conformations</a:t>
            </a:r>
          </a:p>
          <a:p>
            <a:pPr algn="l"/>
            <a:r>
              <a:rPr lang="en-US" b="0" i="0" dirty="0">
                <a:effectLst/>
                <a:latin typeface="Söhne"/>
              </a:rPr>
              <a:t>Consider a scenario where you have a dataset representing different conformations of a protein. Each conformation can be characterized by a set of features, and </a:t>
            </a:r>
            <a:r>
              <a:rPr lang="en-US" b="1" i="1" dirty="0">
                <a:solidFill>
                  <a:srgbClr val="FF0000"/>
                </a:solidFill>
                <a:effectLst/>
                <a:latin typeface="Söhne"/>
              </a:rPr>
              <a:t>the goal is to visualize these conformations in a lower-dimensional space for better understanding and analysis.</a:t>
            </a:r>
            <a:r>
              <a:rPr lang="en-US" b="0" i="0" dirty="0">
                <a:effectLst/>
                <a:latin typeface="Söhne"/>
              </a:rPr>
              <a:t> Since proteins often have complex, three-dimensional structures, including spherical aspects, t-SNE can be useful.</a:t>
            </a:r>
          </a:p>
          <a:p>
            <a:pPr algn="l"/>
            <a:r>
              <a:rPr lang="en-US" b="0" i="0" dirty="0">
                <a:effectLst/>
                <a:latin typeface="Söhne"/>
              </a:rPr>
              <a:t>Steps:</a:t>
            </a:r>
          </a:p>
          <a:p>
            <a:pPr algn="l">
              <a:buFont typeface="+mj-lt"/>
              <a:buAutoNum type="arabicPeriod"/>
            </a:pPr>
            <a:r>
              <a:rPr lang="en-US" b="1" i="0" dirty="0">
                <a:effectLst/>
                <a:latin typeface="Söhne"/>
              </a:rPr>
              <a:t>Data Representation:</a:t>
            </a:r>
            <a:endParaRPr lang="en-US" b="0" i="0" dirty="0">
              <a:effectLst/>
              <a:latin typeface="Söhne"/>
            </a:endParaRPr>
          </a:p>
          <a:p>
            <a:pPr marL="742950" lvl="1" indent="-285750" algn="l">
              <a:buFont typeface="+mj-lt"/>
              <a:buAutoNum type="arabicPeriod"/>
            </a:pPr>
            <a:r>
              <a:rPr lang="en-US" b="0" i="0" dirty="0">
                <a:effectLst/>
                <a:latin typeface="Söhne"/>
              </a:rPr>
              <a:t>Each protein conformation is represented as a high-dimensional vector based on its structural features.</a:t>
            </a:r>
          </a:p>
          <a:p>
            <a:pPr algn="l">
              <a:buFont typeface="+mj-lt"/>
              <a:buAutoNum type="arabicPeriod"/>
            </a:pPr>
            <a:r>
              <a:rPr lang="en-US" b="1" i="0" dirty="0">
                <a:effectLst/>
                <a:latin typeface="Söhne"/>
              </a:rPr>
              <a:t>High-Dimensional to Lower-Dimensional Mapping:</a:t>
            </a:r>
            <a:endParaRPr lang="en-US" b="0" i="0" dirty="0">
              <a:effectLst/>
              <a:latin typeface="Söhne"/>
            </a:endParaRPr>
          </a:p>
          <a:p>
            <a:pPr marL="742950" lvl="1" indent="-285750" algn="l">
              <a:buFont typeface="+mj-lt"/>
              <a:buAutoNum type="arabicPeriod"/>
            </a:pPr>
            <a:r>
              <a:rPr lang="en-US" b="0" i="0" dirty="0">
                <a:effectLst/>
                <a:latin typeface="Söhne"/>
              </a:rPr>
              <a:t>Apply t-SNE to map the high-dimensional protein conformations into a lower-dimensional space, such as 2D or 3D.</a:t>
            </a:r>
          </a:p>
          <a:p>
            <a:pPr algn="l">
              <a:buFont typeface="+mj-lt"/>
              <a:buAutoNum type="arabicPeriod"/>
            </a:pPr>
            <a:r>
              <a:rPr lang="en-US" b="1" i="0" dirty="0">
                <a:effectLst/>
                <a:latin typeface="Söhne"/>
              </a:rPr>
              <a:t>Visualization:</a:t>
            </a:r>
            <a:endParaRPr lang="en-US" b="0" i="0" dirty="0">
              <a:effectLst/>
              <a:latin typeface="Söhne"/>
            </a:endParaRPr>
          </a:p>
          <a:p>
            <a:pPr marL="742950" lvl="1" indent="-285750" algn="l">
              <a:buFont typeface="+mj-lt"/>
              <a:buAutoNum type="arabicPeriod"/>
            </a:pPr>
            <a:r>
              <a:rPr lang="en-US" b="0" i="0" dirty="0">
                <a:effectLst/>
                <a:latin typeface="Söhne"/>
              </a:rPr>
              <a:t>Visualize the mapped conformations in the lower-dimensional space.</a:t>
            </a:r>
          </a:p>
          <a:p>
            <a:pPr marL="742950" lvl="1" indent="-285750" algn="l">
              <a:buFont typeface="+mj-lt"/>
              <a:buAutoNum type="arabicPeriod"/>
            </a:pPr>
            <a:r>
              <a:rPr lang="en-US" b="0" i="0" dirty="0">
                <a:effectLst/>
                <a:latin typeface="Söhne"/>
              </a:rPr>
              <a:t>Colors or labels can be used to represent different classes or states of the protein (e.g., active vs. inactive states).</a:t>
            </a:r>
          </a:p>
          <a:p>
            <a:pPr algn="l">
              <a:buFont typeface="+mj-lt"/>
              <a:buAutoNum type="arabicPeriod"/>
            </a:pPr>
            <a:r>
              <a:rPr lang="en-US" b="1" i="0" dirty="0">
                <a:effectLst/>
                <a:latin typeface="Söhne"/>
              </a:rPr>
              <a:t>Analysis:</a:t>
            </a:r>
            <a:endParaRPr lang="en-US" b="0" i="0" dirty="0">
              <a:effectLst/>
              <a:latin typeface="Söhne"/>
            </a:endParaRPr>
          </a:p>
          <a:p>
            <a:pPr marL="742950" lvl="1" indent="-285750" algn="l">
              <a:buFont typeface="+mj-lt"/>
              <a:buAutoNum type="arabicPeriod"/>
            </a:pPr>
            <a:r>
              <a:rPr lang="en-US" b="0" i="0" dirty="0">
                <a:effectLst/>
                <a:latin typeface="Söhne"/>
              </a:rPr>
              <a:t>Examine the spatial relationships between protein conformations in the lower-dimensional space.</a:t>
            </a:r>
          </a:p>
          <a:p>
            <a:pPr marL="742950" lvl="1" indent="-285750" algn="l">
              <a:buFont typeface="+mj-lt"/>
              <a:buAutoNum type="arabicPeriod"/>
            </a:pPr>
            <a:r>
              <a:rPr lang="en-US" b="0" i="0" dirty="0">
                <a:effectLst/>
                <a:latin typeface="Söhne"/>
              </a:rPr>
              <a:t>Identify clusters of similar conformations, which may correspond to specific structural motifs or functional states.</a:t>
            </a:r>
          </a:p>
          <a:p>
            <a:pPr algn="l">
              <a:buFont typeface="+mj-lt"/>
              <a:buAutoNum type="arabicPeriod"/>
            </a:pPr>
            <a:r>
              <a:rPr lang="en-US" b="1" i="0" dirty="0">
                <a:effectLst/>
                <a:latin typeface="Söhne"/>
              </a:rPr>
              <a:t>Insights:</a:t>
            </a:r>
            <a:endParaRPr lang="en-US" b="0" i="0" dirty="0">
              <a:effectLst/>
              <a:latin typeface="Söhne"/>
            </a:endParaRPr>
          </a:p>
          <a:p>
            <a:pPr marL="742950" lvl="1" indent="-285750" algn="l">
              <a:buFont typeface="+mj-lt"/>
              <a:buAutoNum type="arabicPeriod"/>
            </a:pPr>
            <a:r>
              <a:rPr lang="en-US" b="0" i="0" dirty="0">
                <a:effectLst/>
                <a:latin typeface="Söhne"/>
              </a:rPr>
              <a:t>Gain insights into the structural dynamics and relationships between different protein conformations.</a:t>
            </a:r>
          </a:p>
          <a:p>
            <a:pPr marL="742950" lvl="1" indent="-285750" algn="l">
              <a:buFont typeface="+mj-lt"/>
              <a:buAutoNum type="arabicPeriod"/>
            </a:pPr>
            <a:r>
              <a:rPr lang="en-US" b="0" i="0" dirty="0">
                <a:effectLst/>
                <a:latin typeface="Söhne"/>
              </a:rPr>
              <a:t>Understand how certain structural features contribute to the overall conformational space.</a:t>
            </a:r>
          </a:p>
        </p:txBody>
      </p:sp>
      <p:sp>
        <p:nvSpPr>
          <p:cNvPr id="5" name="TextBox 4">
            <a:extLst>
              <a:ext uri="{FF2B5EF4-FFF2-40B4-BE49-F238E27FC236}">
                <a16:creationId xmlns:a16="http://schemas.microsoft.com/office/drawing/2014/main" id="{E9A43ABD-C47F-DAAB-A5BE-B29D1FCD5BC6}"/>
              </a:ext>
            </a:extLst>
          </p:cNvPr>
          <p:cNvSpPr txBox="1"/>
          <p:nvPr/>
        </p:nvSpPr>
        <p:spPr>
          <a:xfrm>
            <a:off x="2885974" y="0"/>
            <a:ext cx="8419335" cy="400110"/>
          </a:xfrm>
          <a:prstGeom prst="rect">
            <a:avLst/>
          </a:prstGeom>
          <a:noFill/>
        </p:spPr>
        <p:txBody>
          <a:bodyPr wrap="square" rtlCol="0">
            <a:spAutoFit/>
          </a:bodyPr>
          <a:lstStyle/>
          <a:p>
            <a:r>
              <a:rPr lang="en-IN" sz="2000" b="1" i="1" u="sng" dirty="0">
                <a:solidFill>
                  <a:schemeClr val="accent1">
                    <a:lumMod val="75000"/>
                  </a:schemeClr>
                </a:solidFill>
                <a:effectLst>
                  <a:outerShdw blurRad="38100" dist="38100" dir="2700000" algn="tl">
                    <a:srgbClr val="000000">
                      <a:alpha val="43137"/>
                    </a:srgbClr>
                  </a:outerShdw>
                </a:effectLst>
              </a:rPr>
              <a:t>EXAMPLE –Protein(Amino Acid Spherical Conformation)</a:t>
            </a:r>
          </a:p>
        </p:txBody>
      </p:sp>
    </p:spTree>
    <p:extLst>
      <p:ext uri="{BB962C8B-B14F-4D97-AF65-F5344CB8AC3E}">
        <p14:creationId xmlns:p14="http://schemas.microsoft.com/office/powerpoint/2010/main" val="2511062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BA117C7-1FF8-EAD6-C195-69061824D681}"/>
              </a:ext>
            </a:extLst>
          </p:cNvPr>
          <p:cNvPicPr>
            <a:picLocks noChangeAspect="1"/>
          </p:cNvPicPr>
          <p:nvPr/>
        </p:nvPicPr>
        <p:blipFill rotWithShape="1">
          <a:blip r:embed="rId2"/>
          <a:srcRect l="10836" t="19930" r="32398" b="7734"/>
          <a:stretch/>
        </p:blipFill>
        <p:spPr>
          <a:xfrm>
            <a:off x="0" y="1331727"/>
            <a:ext cx="6756935" cy="4960862"/>
          </a:xfrm>
          <a:prstGeom prst="rect">
            <a:avLst/>
          </a:prstGeom>
        </p:spPr>
      </p:pic>
      <p:pic>
        <p:nvPicPr>
          <p:cNvPr id="23" name="Picture 2" descr="UNIT 3 BIO Flashcards | Quizlet">
            <a:extLst>
              <a:ext uri="{FF2B5EF4-FFF2-40B4-BE49-F238E27FC236}">
                <a16:creationId xmlns:a16="http://schemas.microsoft.com/office/drawing/2014/main" id="{DF12AFE3-5139-08A3-9ED1-701053F4AF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88"/>
          <a:stretch/>
        </p:blipFill>
        <p:spPr bwMode="auto">
          <a:xfrm>
            <a:off x="7456301" y="734666"/>
            <a:ext cx="4315441" cy="31300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Chapter 3 Proteins Flashcards | Quizlet">
            <a:extLst>
              <a:ext uri="{FF2B5EF4-FFF2-40B4-BE49-F238E27FC236}">
                <a16:creationId xmlns:a16="http://schemas.microsoft.com/office/drawing/2014/main" id="{D6F5E167-8E69-3F61-3978-E236AF5A8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8466" y="3895961"/>
            <a:ext cx="3311110" cy="24801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A2B8560-0A43-9083-11F8-FEA662D8BA2E}"/>
              </a:ext>
            </a:extLst>
          </p:cNvPr>
          <p:cNvSpPr txBox="1"/>
          <p:nvPr/>
        </p:nvSpPr>
        <p:spPr>
          <a:xfrm>
            <a:off x="2032790" y="112571"/>
            <a:ext cx="9124737" cy="738664"/>
          </a:xfrm>
          <a:prstGeom prst="rect">
            <a:avLst/>
          </a:prstGeom>
          <a:noFill/>
        </p:spPr>
        <p:txBody>
          <a:bodyPr wrap="square" rtlCol="0">
            <a:spAutoFit/>
          </a:bodyPr>
          <a:lstStyle/>
          <a:p>
            <a:r>
              <a:rPr lang="en-IN" sz="2400" i="1" dirty="0">
                <a:solidFill>
                  <a:schemeClr val="accent1">
                    <a:lumMod val="75000"/>
                  </a:schemeClr>
                </a:solidFill>
                <a:latin typeface="Helvetica Neue"/>
              </a:rPr>
              <a:t>A</a:t>
            </a:r>
            <a:r>
              <a:rPr lang="en-IN" sz="2400" b="0" i="1" dirty="0">
                <a:solidFill>
                  <a:schemeClr val="accent1">
                    <a:lumMod val="75000"/>
                  </a:schemeClr>
                </a:solidFill>
                <a:effectLst/>
                <a:latin typeface="Helvetica Neue"/>
              </a:rPr>
              <a:t>minoglycoside phosphotransferase- CONFORMATION </a:t>
            </a:r>
          </a:p>
          <a:p>
            <a:endParaRPr lang="en-IN" dirty="0"/>
          </a:p>
        </p:txBody>
      </p:sp>
      <p:grpSp>
        <p:nvGrpSpPr>
          <p:cNvPr id="12" name="Group 11">
            <a:extLst>
              <a:ext uri="{FF2B5EF4-FFF2-40B4-BE49-F238E27FC236}">
                <a16:creationId xmlns:a16="http://schemas.microsoft.com/office/drawing/2014/main" id="{C450FC96-534D-BFBA-CF55-78AAFA798186}"/>
              </a:ext>
            </a:extLst>
          </p:cNvPr>
          <p:cNvGrpSpPr/>
          <p:nvPr/>
        </p:nvGrpSpPr>
        <p:grpSpPr>
          <a:xfrm>
            <a:off x="3195153" y="1782720"/>
            <a:ext cx="5819760" cy="4396680"/>
            <a:chOff x="3195153" y="1782720"/>
            <a:chExt cx="5819760" cy="4396680"/>
          </a:xfrm>
        </p:grpSpPr>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F8E59B2-77D3-1CA5-B23D-C30A0FE86C46}"/>
                    </a:ext>
                  </a:extLst>
                </p14:cNvPr>
                <p14:cNvContentPartPr/>
                <p14:nvPr/>
              </p14:nvContentPartPr>
              <p14:xfrm>
                <a:off x="3195153" y="3917160"/>
                <a:ext cx="2125800" cy="2262240"/>
              </p14:xfrm>
            </p:contentPart>
          </mc:Choice>
          <mc:Fallback xmlns="">
            <p:pic>
              <p:nvPicPr>
                <p:cNvPr id="4" name="Ink 3">
                  <a:extLst>
                    <a:ext uri="{FF2B5EF4-FFF2-40B4-BE49-F238E27FC236}">
                      <a16:creationId xmlns:a16="http://schemas.microsoft.com/office/drawing/2014/main" id="{EF8E59B2-77D3-1CA5-B23D-C30A0FE86C46}"/>
                    </a:ext>
                  </a:extLst>
                </p:cNvPr>
                <p:cNvPicPr/>
                <p:nvPr/>
              </p:nvPicPr>
              <p:blipFill>
                <a:blip r:embed="rId6"/>
                <a:stretch>
                  <a:fillRect/>
                </a:stretch>
              </p:blipFill>
              <p:spPr>
                <a:xfrm>
                  <a:off x="3177153" y="3899160"/>
                  <a:ext cx="2161440" cy="2297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3C2DF60B-0082-DEB5-CF6E-C04EDA148826}"/>
                    </a:ext>
                  </a:extLst>
                </p14:cNvPr>
                <p14:cNvContentPartPr/>
                <p14:nvPr/>
              </p14:nvContentPartPr>
              <p14:xfrm>
                <a:off x="4830273" y="1971000"/>
                <a:ext cx="4184640" cy="2508840"/>
              </p14:xfrm>
            </p:contentPart>
          </mc:Choice>
          <mc:Fallback xmlns="">
            <p:pic>
              <p:nvPicPr>
                <p:cNvPr id="5" name="Ink 4">
                  <a:extLst>
                    <a:ext uri="{FF2B5EF4-FFF2-40B4-BE49-F238E27FC236}">
                      <a16:creationId xmlns:a16="http://schemas.microsoft.com/office/drawing/2014/main" id="{3C2DF60B-0082-DEB5-CF6E-C04EDA148826}"/>
                    </a:ext>
                  </a:extLst>
                </p:cNvPr>
                <p:cNvPicPr/>
                <p:nvPr/>
              </p:nvPicPr>
              <p:blipFill>
                <a:blip r:embed="rId8"/>
                <a:stretch>
                  <a:fillRect/>
                </a:stretch>
              </p:blipFill>
              <p:spPr>
                <a:xfrm>
                  <a:off x="4812273" y="1953000"/>
                  <a:ext cx="4220280" cy="2544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2937B25A-FAC5-9CF4-6AAE-C3E1464E2AAA}"/>
                    </a:ext>
                  </a:extLst>
                </p14:cNvPr>
                <p14:cNvContentPartPr/>
                <p14:nvPr/>
              </p14:nvContentPartPr>
              <p14:xfrm>
                <a:off x="8303193" y="1782720"/>
                <a:ext cx="584280" cy="450720"/>
              </p14:xfrm>
            </p:contentPart>
          </mc:Choice>
          <mc:Fallback xmlns="">
            <p:pic>
              <p:nvPicPr>
                <p:cNvPr id="6" name="Ink 5">
                  <a:extLst>
                    <a:ext uri="{FF2B5EF4-FFF2-40B4-BE49-F238E27FC236}">
                      <a16:creationId xmlns:a16="http://schemas.microsoft.com/office/drawing/2014/main" id="{2937B25A-FAC5-9CF4-6AAE-C3E1464E2AAA}"/>
                    </a:ext>
                  </a:extLst>
                </p:cNvPr>
                <p:cNvPicPr/>
                <p:nvPr/>
              </p:nvPicPr>
              <p:blipFill>
                <a:blip r:embed="rId10"/>
                <a:stretch>
                  <a:fillRect/>
                </a:stretch>
              </p:blipFill>
              <p:spPr>
                <a:xfrm>
                  <a:off x="8285553" y="1764720"/>
                  <a:ext cx="619920" cy="486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C7850CCA-01C1-B4EB-5F5A-E66A189CCA42}"/>
                    </a:ext>
                  </a:extLst>
                </p14:cNvPr>
                <p14:cNvContentPartPr/>
                <p14:nvPr/>
              </p14:nvContentPartPr>
              <p14:xfrm>
                <a:off x="5495553" y="3537360"/>
                <a:ext cx="2674440" cy="1731960"/>
              </p14:xfrm>
            </p:contentPart>
          </mc:Choice>
          <mc:Fallback xmlns="">
            <p:pic>
              <p:nvPicPr>
                <p:cNvPr id="9" name="Ink 8">
                  <a:extLst>
                    <a:ext uri="{FF2B5EF4-FFF2-40B4-BE49-F238E27FC236}">
                      <a16:creationId xmlns:a16="http://schemas.microsoft.com/office/drawing/2014/main" id="{C7850CCA-01C1-B4EB-5F5A-E66A189CCA42}"/>
                    </a:ext>
                  </a:extLst>
                </p:cNvPr>
                <p:cNvPicPr/>
                <p:nvPr/>
              </p:nvPicPr>
              <p:blipFill>
                <a:blip r:embed="rId12"/>
                <a:stretch>
                  <a:fillRect/>
                </a:stretch>
              </p:blipFill>
              <p:spPr>
                <a:xfrm>
                  <a:off x="5477553" y="3519360"/>
                  <a:ext cx="2710080" cy="176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FB49D22-CBFD-E0A8-4343-AE7B93DC7BAA}"/>
                    </a:ext>
                  </a:extLst>
                </p14:cNvPr>
                <p14:cNvContentPartPr/>
                <p14:nvPr/>
              </p14:nvContentPartPr>
              <p14:xfrm>
                <a:off x="7721433" y="4904640"/>
                <a:ext cx="390960" cy="496440"/>
              </p14:xfrm>
            </p:contentPart>
          </mc:Choice>
          <mc:Fallback xmlns="">
            <p:pic>
              <p:nvPicPr>
                <p:cNvPr id="11" name="Ink 10">
                  <a:extLst>
                    <a:ext uri="{FF2B5EF4-FFF2-40B4-BE49-F238E27FC236}">
                      <a16:creationId xmlns:a16="http://schemas.microsoft.com/office/drawing/2014/main" id="{BFB49D22-CBFD-E0A8-4343-AE7B93DC7BAA}"/>
                    </a:ext>
                  </a:extLst>
                </p:cNvPr>
                <p:cNvPicPr/>
                <p:nvPr/>
              </p:nvPicPr>
              <p:blipFill>
                <a:blip r:embed="rId14"/>
                <a:stretch>
                  <a:fillRect/>
                </a:stretch>
              </p:blipFill>
              <p:spPr>
                <a:xfrm>
                  <a:off x="7703793" y="4886640"/>
                  <a:ext cx="426600" cy="532080"/>
                </a:xfrm>
                <a:prstGeom prst="rect">
                  <a:avLst/>
                </a:prstGeom>
              </p:spPr>
            </p:pic>
          </mc:Fallback>
        </mc:AlternateContent>
      </p:grpSp>
      <p:sp>
        <p:nvSpPr>
          <p:cNvPr id="19" name="TextBox 18">
            <a:extLst>
              <a:ext uri="{FF2B5EF4-FFF2-40B4-BE49-F238E27FC236}">
                <a16:creationId xmlns:a16="http://schemas.microsoft.com/office/drawing/2014/main" id="{BB39E8AB-4C31-2E5F-8414-80D407DEA8E0}"/>
              </a:ext>
            </a:extLst>
          </p:cNvPr>
          <p:cNvSpPr txBox="1"/>
          <p:nvPr/>
        </p:nvSpPr>
        <p:spPr>
          <a:xfrm>
            <a:off x="7958466" y="972152"/>
            <a:ext cx="1329913" cy="369332"/>
          </a:xfrm>
          <a:prstGeom prst="rect">
            <a:avLst/>
          </a:prstGeom>
          <a:noFill/>
        </p:spPr>
        <p:txBody>
          <a:bodyPr wrap="square" rtlCol="0">
            <a:spAutoFit/>
          </a:bodyPr>
          <a:lstStyle/>
          <a:p>
            <a:r>
              <a:rPr lang="en-IN" dirty="0"/>
              <a:t>4DBX</a:t>
            </a:r>
          </a:p>
        </p:txBody>
      </p:sp>
      <p:sp>
        <p:nvSpPr>
          <p:cNvPr id="20" name="TextBox 19">
            <a:extLst>
              <a:ext uri="{FF2B5EF4-FFF2-40B4-BE49-F238E27FC236}">
                <a16:creationId xmlns:a16="http://schemas.microsoft.com/office/drawing/2014/main" id="{FD1547C2-62BD-8DF5-8C24-49CF3E20C135}"/>
              </a:ext>
            </a:extLst>
          </p:cNvPr>
          <p:cNvSpPr txBox="1"/>
          <p:nvPr/>
        </p:nvSpPr>
        <p:spPr>
          <a:xfrm>
            <a:off x="10077650" y="4257964"/>
            <a:ext cx="1509557" cy="375360"/>
          </a:xfrm>
          <a:prstGeom prst="rect">
            <a:avLst/>
          </a:prstGeom>
          <a:noFill/>
        </p:spPr>
        <p:txBody>
          <a:bodyPr wrap="square" rtlCol="0">
            <a:spAutoFit/>
          </a:bodyPr>
          <a:lstStyle/>
          <a:p>
            <a:r>
              <a:rPr lang="en-IN" dirty="0"/>
              <a:t>4DE4</a:t>
            </a:r>
          </a:p>
        </p:txBody>
      </p:sp>
    </p:spTree>
    <p:extLst>
      <p:ext uri="{BB962C8B-B14F-4D97-AF65-F5344CB8AC3E}">
        <p14:creationId xmlns:p14="http://schemas.microsoft.com/office/powerpoint/2010/main" val="5400897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048FE4-BA40-526B-5988-7018DCC33E58}"/>
              </a:ext>
            </a:extLst>
          </p:cNvPr>
          <p:cNvPicPr>
            <a:picLocks noChangeAspect="1"/>
          </p:cNvPicPr>
          <p:nvPr/>
        </p:nvPicPr>
        <p:blipFill rotWithShape="1">
          <a:blip r:embed="rId2"/>
          <a:srcRect l="20763" t="33123" r="44974" b="16351"/>
          <a:stretch/>
        </p:blipFill>
        <p:spPr>
          <a:xfrm>
            <a:off x="5860230" y="786664"/>
            <a:ext cx="6079158" cy="5042620"/>
          </a:xfrm>
          <a:prstGeom prst="rect">
            <a:avLst/>
          </a:prstGeom>
        </p:spPr>
      </p:pic>
      <p:pic>
        <p:nvPicPr>
          <p:cNvPr id="8" name="Picture 7">
            <a:extLst>
              <a:ext uri="{FF2B5EF4-FFF2-40B4-BE49-F238E27FC236}">
                <a16:creationId xmlns:a16="http://schemas.microsoft.com/office/drawing/2014/main" id="{D0C7046E-1FD7-2F29-4746-B49B7E1EC306}"/>
              </a:ext>
            </a:extLst>
          </p:cNvPr>
          <p:cNvPicPr>
            <a:picLocks noChangeAspect="1"/>
          </p:cNvPicPr>
          <p:nvPr/>
        </p:nvPicPr>
        <p:blipFill rotWithShape="1">
          <a:blip r:embed="rId3"/>
          <a:srcRect l="23289" t="19229" r="52237" b="10596"/>
          <a:stretch/>
        </p:blipFill>
        <p:spPr>
          <a:xfrm>
            <a:off x="965505" y="823242"/>
            <a:ext cx="3103745" cy="5006042"/>
          </a:xfrm>
          <a:prstGeom prst="rect">
            <a:avLst/>
          </a:prstGeom>
        </p:spPr>
      </p:pic>
      <p:sp>
        <p:nvSpPr>
          <p:cNvPr id="2" name="Arrow: Right 1">
            <a:extLst>
              <a:ext uri="{FF2B5EF4-FFF2-40B4-BE49-F238E27FC236}">
                <a16:creationId xmlns:a16="http://schemas.microsoft.com/office/drawing/2014/main" id="{2FB3E4ED-42BF-D178-0FE4-C2CAD6994523}"/>
              </a:ext>
            </a:extLst>
          </p:cNvPr>
          <p:cNvSpPr/>
          <p:nvPr/>
        </p:nvSpPr>
        <p:spPr>
          <a:xfrm>
            <a:off x="4608945" y="2909455"/>
            <a:ext cx="757382" cy="3232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83077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a:extLst>
              <a:ext uri="{FF2B5EF4-FFF2-40B4-BE49-F238E27FC236}">
                <a16:creationId xmlns:a16="http://schemas.microsoft.com/office/drawing/2014/main" id="{BB284F5C-2E1B-056B-6BE0-616433F5CE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4" y="1633409"/>
            <a:ext cx="5751071" cy="440154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9DCED83-AD63-D817-E575-9D23A6A29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8776" y="1772018"/>
            <a:ext cx="5286375" cy="41243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8">
            <a:extLst>
              <a:ext uri="{FF2B5EF4-FFF2-40B4-BE49-F238E27FC236}">
                <a16:creationId xmlns:a16="http://schemas.microsoft.com/office/drawing/2014/main" id="{FDDFB9B9-4E42-78D3-7DC3-1E640554A8B8}"/>
              </a:ext>
            </a:extLst>
          </p:cNvPr>
          <p:cNvSpPr>
            <a:spLocks noChangeArrowheads="1"/>
          </p:cNvSpPr>
          <p:nvPr/>
        </p:nvSpPr>
        <p:spPr bwMode="auto">
          <a:xfrm>
            <a:off x="404261" y="94526"/>
            <a:ext cx="2358189" cy="15388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Structure exists: 'C:\Users\</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usark</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\Contacts\</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db</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\pdb4dbx.ent' Structure exists: 'C:\Users\</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usark</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\Contacts\de\pdb4de4.ent’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Accuracy with PCA: 89.33% Confusion Matrix: [[ 48 11] [ 8 111]]</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4226438-0F0B-50D7-8E64-6D40677779B0}"/>
              </a:ext>
            </a:extLst>
          </p:cNvPr>
          <p:cNvSpPr txBox="1"/>
          <p:nvPr/>
        </p:nvSpPr>
        <p:spPr>
          <a:xfrm>
            <a:off x="4223085" y="344379"/>
            <a:ext cx="6097604" cy="369332"/>
          </a:xfrm>
          <a:prstGeom prst="rect">
            <a:avLst/>
          </a:prstGeom>
          <a:noFill/>
        </p:spPr>
        <p:txBody>
          <a:bodyPr wrap="square">
            <a:spAutoFit/>
          </a:bodyPr>
          <a:lstStyle/>
          <a:p>
            <a:r>
              <a:rPr lang="en-IN" b="1" u="sng" dirty="0">
                <a:effectLst>
                  <a:outerShdw blurRad="38100" dist="38100" dir="2700000" algn="tl">
                    <a:srgbClr val="000000">
                      <a:alpha val="43137"/>
                    </a:srgbClr>
                  </a:outerShdw>
                </a:effectLst>
              </a:rPr>
              <a:t>Classification Performance</a:t>
            </a:r>
          </a:p>
        </p:txBody>
      </p:sp>
    </p:spTree>
    <p:extLst>
      <p:ext uri="{BB962C8B-B14F-4D97-AF65-F5344CB8AC3E}">
        <p14:creationId xmlns:p14="http://schemas.microsoft.com/office/powerpoint/2010/main" val="1881926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AA6F4820-A119-F9A4-207D-B46B8A0CB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587" y="2196914"/>
            <a:ext cx="5029200" cy="37242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D7346992-DAC2-8261-5F8F-C232CBA41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0459" y="1996888"/>
            <a:ext cx="5410200" cy="4124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03D56B0B-F09F-F9C3-C7E4-C2725B609B20}"/>
              </a:ext>
            </a:extLst>
          </p:cNvPr>
          <p:cNvSpPr>
            <a:spLocks noChangeArrowheads="1"/>
          </p:cNvSpPr>
          <p:nvPr/>
        </p:nvSpPr>
        <p:spPr bwMode="auto">
          <a:xfrm>
            <a:off x="452387" y="676773"/>
            <a:ext cx="6882064"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Accuracy with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LocallyLinearEmbedding</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84.83%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Confusion Matrix: [[ 43 16] [ 11 108]]</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0412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88555F9D-1257-5E22-D1FD-440A9E177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064" y="1171274"/>
            <a:ext cx="5029200" cy="372427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a:extLst>
              <a:ext uri="{FF2B5EF4-FFF2-40B4-BE49-F238E27FC236}">
                <a16:creationId xmlns:a16="http://schemas.microsoft.com/office/drawing/2014/main" id="{51192B26-C118-62E8-432D-A171807F0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69607"/>
            <a:ext cx="5286375" cy="4124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75664D-A134-E3D8-F664-4CC431C1FC5A}"/>
              </a:ext>
            </a:extLst>
          </p:cNvPr>
          <p:cNvSpPr txBox="1"/>
          <p:nvPr/>
        </p:nvSpPr>
        <p:spPr>
          <a:xfrm>
            <a:off x="295818" y="318837"/>
            <a:ext cx="6097604"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Accuracy with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Isomap</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90.45% Confusion Matrix: [[ 50 9] [ 8 111]] </a:t>
            </a: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454643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3F89F4-8EAE-46D1-AEC1-7EA0A714E305}"/>
              </a:ext>
            </a:extLst>
          </p:cNvPr>
          <p:cNvSpPr txBox="1"/>
          <p:nvPr/>
        </p:nvSpPr>
        <p:spPr>
          <a:xfrm>
            <a:off x="3143985" y="1462200"/>
            <a:ext cx="6097604" cy="3693319"/>
          </a:xfrm>
          <a:prstGeom prst="rect">
            <a:avLst/>
          </a:prstGeom>
          <a:noFill/>
        </p:spPr>
        <p:txBody>
          <a:bodyPr wrap="square">
            <a:spAutoFit/>
          </a:bodyPr>
          <a:lstStyle/>
          <a:p>
            <a:r>
              <a:rPr lang="en-IN" dirty="0"/>
              <a:t>Manifold-learning techniques can be used to classify remotely sensed data on nonlinear manifolds, but limitations and opportunities remain for research and applications. </a:t>
            </a:r>
          </a:p>
          <a:p>
            <a:endParaRPr lang="en-IN" dirty="0"/>
          </a:p>
          <a:p>
            <a:r>
              <a:rPr lang="en-IN" dirty="0"/>
              <a:t>Nonlinear methods require parameter tuning and have higher computational overhead. Manifold learning is data-driven and results are dependent on the characteristics of the data. </a:t>
            </a:r>
          </a:p>
          <a:p>
            <a:endParaRPr lang="en-IN" dirty="0"/>
          </a:p>
          <a:p>
            <a:r>
              <a:rPr lang="en-IN" dirty="0"/>
              <a:t>Developing appropriate characterizations for submanifolds is an open research problem, and hierarchical manifold structures appear to have merit. Research is needed for feature extraction from single images and joint exploitation of global and local embedding methods in dynamic environments.</a:t>
            </a:r>
          </a:p>
        </p:txBody>
      </p:sp>
      <p:sp>
        <p:nvSpPr>
          <p:cNvPr id="6" name="TextBox 5">
            <a:extLst>
              <a:ext uri="{FF2B5EF4-FFF2-40B4-BE49-F238E27FC236}">
                <a16:creationId xmlns:a16="http://schemas.microsoft.com/office/drawing/2014/main" id="{19B43BF5-1907-42F9-5C3D-6552B822F85F}"/>
              </a:ext>
            </a:extLst>
          </p:cNvPr>
          <p:cNvSpPr txBox="1"/>
          <p:nvPr/>
        </p:nvSpPr>
        <p:spPr>
          <a:xfrm>
            <a:off x="4206240" y="529391"/>
            <a:ext cx="4023360" cy="584775"/>
          </a:xfrm>
          <a:prstGeom prst="rect">
            <a:avLst/>
          </a:prstGeom>
          <a:noFill/>
        </p:spPr>
        <p:txBody>
          <a:bodyPr wrap="square" rtlCol="0">
            <a:spAutoFit/>
          </a:bodyPr>
          <a:lstStyle/>
          <a:p>
            <a:r>
              <a:rPr lang="en-IN" sz="3200" b="1" dirty="0">
                <a:solidFill>
                  <a:schemeClr val="accent1">
                    <a:lumMod val="75000"/>
                  </a:schemeClr>
                </a:solidFill>
              </a:rPr>
              <a:t>CONCLUSION</a:t>
            </a:r>
          </a:p>
        </p:txBody>
      </p:sp>
    </p:spTree>
    <p:extLst>
      <p:ext uri="{BB962C8B-B14F-4D97-AF65-F5344CB8AC3E}">
        <p14:creationId xmlns:p14="http://schemas.microsoft.com/office/powerpoint/2010/main" val="2920741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51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0DC30-51F7-02F7-E05A-E69DDC8D9233}"/>
              </a:ext>
            </a:extLst>
          </p:cNvPr>
          <p:cNvSpPr txBox="1"/>
          <p:nvPr/>
        </p:nvSpPr>
        <p:spPr>
          <a:xfrm>
            <a:off x="3224463" y="298384"/>
            <a:ext cx="3022333" cy="646331"/>
          </a:xfrm>
          <a:prstGeom prst="rect">
            <a:avLst/>
          </a:prstGeom>
          <a:noFill/>
        </p:spPr>
        <p:txBody>
          <a:bodyPr wrap="square" rtlCol="0">
            <a:spAutoFit/>
          </a:bodyPr>
          <a:lstStyle/>
          <a:p>
            <a:r>
              <a:rPr lang="en-IN" sz="3600" b="1" dirty="0">
                <a:solidFill>
                  <a:schemeClr val="accent1">
                    <a:lumMod val="75000"/>
                  </a:schemeClr>
                </a:solidFill>
              </a:rPr>
              <a:t>Reference</a:t>
            </a:r>
          </a:p>
        </p:txBody>
      </p:sp>
      <p:sp>
        <p:nvSpPr>
          <p:cNvPr id="3" name="TextBox 2">
            <a:extLst>
              <a:ext uri="{FF2B5EF4-FFF2-40B4-BE49-F238E27FC236}">
                <a16:creationId xmlns:a16="http://schemas.microsoft.com/office/drawing/2014/main" id="{E6F3EC31-8CE3-21F1-5B62-EDA7AD590472}"/>
              </a:ext>
            </a:extLst>
          </p:cNvPr>
          <p:cNvSpPr txBox="1"/>
          <p:nvPr/>
        </p:nvSpPr>
        <p:spPr>
          <a:xfrm>
            <a:off x="3224463" y="1540042"/>
            <a:ext cx="4995512" cy="4801314"/>
          </a:xfrm>
          <a:prstGeom prst="rect">
            <a:avLst/>
          </a:prstGeom>
          <a:noFill/>
        </p:spPr>
        <p:txBody>
          <a:bodyPr wrap="square" rtlCol="0">
            <a:spAutoFit/>
          </a:bodyPr>
          <a:lstStyle/>
          <a:p>
            <a:pPr marL="342900" indent="-342900">
              <a:buAutoNum type="arabicPeriod"/>
            </a:pPr>
            <a:r>
              <a:rPr lang="en-IN" dirty="0">
                <a:solidFill>
                  <a:schemeClr val="accent1">
                    <a:lumMod val="75000"/>
                  </a:schemeClr>
                </a:solidFill>
              </a:rPr>
              <a:t>Towards Data Science – </a:t>
            </a:r>
            <a:r>
              <a:rPr lang="en-IN" dirty="0"/>
              <a:t>www.tdds.org/i/manifold_learning</a:t>
            </a:r>
          </a:p>
          <a:p>
            <a:pPr marL="342900" indent="-342900">
              <a:buAutoNum type="arabicPeriod"/>
            </a:pPr>
            <a:endParaRPr lang="en-IN" dirty="0"/>
          </a:p>
          <a:p>
            <a:pPr marL="342900" indent="-342900">
              <a:buAutoNum type="arabicPeriod"/>
            </a:pPr>
            <a:r>
              <a:rPr lang="en-IN" dirty="0">
                <a:solidFill>
                  <a:schemeClr val="accent1">
                    <a:lumMod val="75000"/>
                  </a:schemeClr>
                </a:solidFill>
              </a:rPr>
              <a:t>V.N. Thomas </a:t>
            </a:r>
            <a:r>
              <a:rPr lang="en-IN" dirty="0" err="1">
                <a:solidFill>
                  <a:schemeClr val="accent1">
                    <a:lumMod val="75000"/>
                  </a:schemeClr>
                </a:solidFill>
              </a:rPr>
              <a:t>Albey</a:t>
            </a:r>
            <a:r>
              <a:rPr lang="en-IN" dirty="0">
                <a:solidFill>
                  <a:schemeClr val="accent1">
                    <a:lumMod val="75000"/>
                  </a:schemeClr>
                </a:solidFill>
              </a:rPr>
              <a:t> </a:t>
            </a:r>
          </a:p>
          <a:p>
            <a:r>
              <a:rPr lang="en-IN" dirty="0"/>
              <a:t>   ( Research Paper on </a:t>
            </a:r>
            <a:r>
              <a:rPr lang="en-IN" dirty="0" err="1"/>
              <a:t>Kenndey</a:t>
            </a:r>
            <a:r>
              <a:rPr lang="en-IN" dirty="0"/>
              <a:t> Space Centre)</a:t>
            </a:r>
          </a:p>
          <a:p>
            <a:endParaRPr lang="en-IN" dirty="0"/>
          </a:p>
          <a:p>
            <a:r>
              <a:rPr lang="en-IN" dirty="0">
                <a:solidFill>
                  <a:schemeClr val="accent1">
                    <a:lumMod val="75000"/>
                  </a:schemeClr>
                </a:solidFill>
              </a:rPr>
              <a:t>3. OpenAI Bootcamp Resources </a:t>
            </a:r>
          </a:p>
          <a:p>
            <a:r>
              <a:rPr lang="en-IN" dirty="0"/>
              <a:t>  repository.openai.com/bootcamp/2018125/pdf4</a:t>
            </a:r>
          </a:p>
          <a:p>
            <a:endParaRPr lang="en-IN" dirty="0"/>
          </a:p>
          <a:p>
            <a:endParaRPr lang="en-IN" dirty="0"/>
          </a:p>
          <a:p>
            <a:r>
              <a:rPr lang="en-IN" dirty="0">
                <a:solidFill>
                  <a:schemeClr val="accent1">
                    <a:lumMod val="75000"/>
                  </a:schemeClr>
                </a:solidFill>
              </a:rPr>
              <a:t>4. </a:t>
            </a:r>
            <a:r>
              <a:rPr lang="en-IN" dirty="0" err="1">
                <a:solidFill>
                  <a:schemeClr val="accent1">
                    <a:lumMod val="75000"/>
                  </a:schemeClr>
                </a:solidFill>
              </a:rPr>
              <a:t>Joblin</a:t>
            </a:r>
            <a:r>
              <a:rPr lang="en-IN" dirty="0">
                <a:solidFill>
                  <a:schemeClr val="accent1">
                    <a:lumMod val="75000"/>
                  </a:schemeClr>
                </a:solidFill>
              </a:rPr>
              <a:t> Jackie – University of Washington </a:t>
            </a:r>
          </a:p>
          <a:p>
            <a:endParaRPr lang="en-IN" dirty="0"/>
          </a:p>
          <a:p>
            <a:r>
              <a:rPr lang="en-IN" dirty="0"/>
              <a:t>www.uwag.gov.usa/i/97128ii_761</a:t>
            </a:r>
          </a:p>
          <a:p>
            <a:endParaRPr lang="en-IN" dirty="0"/>
          </a:p>
          <a:p>
            <a:r>
              <a:rPr lang="en-IN" dirty="0">
                <a:solidFill>
                  <a:schemeClr val="accent1">
                    <a:lumMod val="75000"/>
                  </a:schemeClr>
                </a:solidFill>
              </a:rPr>
              <a:t>5. Personal Documentation </a:t>
            </a:r>
          </a:p>
          <a:p>
            <a:r>
              <a:rPr lang="en-IN" dirty="0"/>
              <a:t> ds_Pallab.sourceforage.com/</a:t>
            </a:r>
            <a:r>
              <a:rPr lang="en-IN" dirty="0" err="1"/>
              <a:t>hsi_image</a:t>
            </a:r>
            <a:r>
              <a:rPr lang="en-IN" dirty="0"/>
              <a:t>_</a:t>
            </a:r>
          </a:p>
        </p:txBody>
      </p:sp>
    </p:spTree>
    <p:extLst>
      <p:ext uri="{BB962C8B-B14F-4D97-AF65-F5344CB8AC3E}">
        <p14:creationId xmlns:p14="http://schemas.microsoft.com/office/powerpoint/2010/main" val="2113019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A2026-555D-3422-2F12-934654407CF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0894BBC-795D-BEE5-317C-5CB5A44BE45C}"/>
              </a:ext>
            </a:extLst>
          </p:cNvPr>
          <p:cNvSpPr txBox="1"/>
          <p:nvPr/>
        </p:nvSpPr>
        <p:spPr>
          <a:xfrm>
            <a:off x="2644540" y="1783490"/>
            <a:ext cx="9040529" cy="5016758"/>
          </a:xfrm>
          <a:prstGeom prst="rect">
            <a:avLst/>
          </a:prstGeom>
          <a:noFill/>
        </p:spPr>
        <p:txBody>
          <a:bodyPr wrap="square">
            <a:spAutoFit/>
          </a:bodyPr>
          <a:lstStyle/>
          <a:p>
            <a:pPr marL="285750" indent="-285750">
              <a:buFont typeface="Wingdings" panose="05000000000000000000" pitchFamily="2" charset="2"/>
              <a:buChar char="Ø"/>
            </a:pPr>
            <a:r>
              <a:rPr lang="en-US" sz="2000" b="1" i="0" dirty="0">
                <a:solidFill>
                  <a:srgbClr val="212529"/>
                </a:solidFill>
                <a:effectLst/>
                <a:latin typeface="-apple-system"/>
              </a:rPr>
              <a:t>Manifold learning is an approach to non-linear dimensionality reduction. Algorithms for this task are based on the idea that the dimensionality of many data sets is only artificially high.</a:t>
            </a:r>
          </a:p>
          <a:p>
            <a:pPr marL="285750" indent="-285750">
              <a:buFont typeface="Wingdings" panose="05000000000000000000" pitchFamily="2" charset="2"/>
              <a:buChar char="Ø"/>
            </a:pPr>
            <a:endParaRPr lang="en-IN" sz="2000" b="1" dirty="0"/>
          </a:p>
          <a:p>
            <a:pPr marL="285750" indent="-285750">
              <a:buFont typeface="Wingdings" panose="05000000000000000000" pitchFamily="2" charset="2"/>
              <a:buChar char="Ø"/>
            </a:pPr>
            <a:r>
              <a:rPr lang="en-IN" sz="2000" b="1" dirty="0"/>
              <a:t>Manifold learning has grown rapidly in the analysis of hyperspectral imagery. </a:t>
            </a:r>
            <a:r>
              <a:rPr lang="en-IN" sz="2000" dirty="0"/>
              <a:t>High spectral resolution and continuous bands of HSI data enable discrimination between similar targets of interest.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Nonlinearities are often exhibited in the data due to the effects of multipath scattering, variations in Sensor geometry, nonhomogeneous composition of pixels, and attenuating properties of media.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Feature selection and extraction approaches for dimensionality reduction have received significant attention.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potential value of manifold-based approaches for HSI analysis has been demonstrated for various applications.</a:t>
            </a:r>
          </a:p>
        </p:txBody>
      </p:sp>
      <p:sp>
        <p:nvSpPr>
          <p:cNvPr id="4" name="TextBox 3">
            <a:extLst>
              <a:ext uri="{FF2B5EF4-FFF2-40B4-BE49-F238E27FC236}">
                <a16:creationId xmlns:a16="http://schemas.microsoft.com/office/drawing/2014/main" id="{69FF476E-59B4-A39D-DE6D-360C886C09B7}"/>
              </a:ext>
            </a:extLst>
          </p:cNvPr>
          <p:cNvSpPr txBox="1"/>
          <p:nvPr/>
        </p:nvSpPr>
        <p:spPr>
          <a:xfrm>
            <a:off x="4186989" y="798549"/>
            <a:ext cx="5139891" cy="461665"/>
          </a:xfrm>
          <a:prstGeom prst="rect">
            <a:avLst/>
          </a:prstGeom>
          <a:noFill/>
        </p:spPr>
        <p:txBody>
          <a:bodyPr wrap="square" rtlCol="0">
            <a:spAutoFit/>
          </a:bodyPr>
          <a:lstStyle/>
          <a:p>
            <a:r>
              <a:rPr lang="en-IN" sz="2400" b="1" dirty="0">
                <a:solidFill>
                  <a:schemeClr val="accent1">
                    <a:lumMod val="75000"/>
                  </a:schemeClr>
                </a:solidFill>
                <a:latin typeface="Aharoni" panose="02010803020104030203" pitchFamily="2" charset="-79"/>
                <a:cs typeface="Aharoni" panose="02010803020104030203" pitchFamily="2" charset="-79"/>
              </a:rPr>
              <a:t>Manifold Learning Introduction</a:t>
            </a:r>
          </a:p>
        </p:txBody>
      </p:sp>
    </p:spTree>
    <p:extLst>
      <p:ext uri="{BB962C8B-B14F-4D97-AF65-F5344CB8AC3E}">
        <p14:creationId xmlns:p14="http://schemas.microsoft.com/office/powerpoint/2010/main" val="3629389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5899-7D8E-AE14-31D0-ECCBD18FF77B}"/>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80D9B198-C819-500B-F099-F5EFC1BEEBD7}"/>
              </a:ext>
            </a:extLst>
          </p:cNvPr>
          <p:cNvSpPr txBox="1"/>
          <p:nvPr/>
        </p:nvSpPr>
        <p:spPr>
          <a:xfrm>
            <a:off x="5574081" y="272324"/>
            <a:ext cx="6097604" cy="1938992"/>
          </a:xfrm>
          <a:prstGeom prst="rect">
            <a:avLst/>
          </a:prstGeom>
          <a:noFill/>
        </p:spPr>
        <p:txBody>
          <a:bodyPr wrap="square">
            <a:spAutoFit/>
          </a:bodyPr>
          <a:lstStyle/>
          <a:p>
            <a:pPr algn="l">
              <a:buFont typeface="Arial" panose="020B0604020202020204" pitchFamily="34" charset="0"/>
              <a:buChar char="•"/>
            </a:pPr>
            <a:r>
              <a:rPr lang="en-US" sz="2400" b="0" i="0" dirty="0">
                <a:solidFill>
                  <a:srgbClr val="FF0000"/>
                </a:solidFill>
                <a:effectLst/>
                <a:latin typeface="Google Sans"/>
              </a:rPr>
              <a:t>RGB Image: </a:t>
            </a:r>
            <a:r>
              <a:rPr lang="en-US" sz="2400" b="0" i="0" dirty="0">
                <a:effectLst/>
                <a:latin typeface="Google Sans"/>
              </a:rPr>
              <a:t>Imagine a typical photo of a forest taken with your phone. It would capture the vibrant greens of the leaves, the browns of the tree trunks, and the blue of the sky in broad strokes</a:t>
            </a:r>
          </a:p>
        </p:txBody>
      </p:sp>
      <p:sp>
        <p:nvSpPr>
          <p:cNvPr id="17" name="TextBox 16">
            <a:extLst>
              <a:ext uri="{FF2B5EF4-FFF2-40B4-BE49-F238E27FC236}">
                <a16:creationId xmlns:a16="http://schemas.microsoft.com/office/drawing/2014/main" id="{0C30A456-6A16-68E3-B484-1594BC548D7C}"/>
              </a:ext>
            </a:extLst>
          </p:cNvPr>
          <p:cNvSpPr txBox="1"/>
          <p:nvPr/>
        </p:nvSpPr>
        <p:spPr>
          <a:xfrm>
            <a:off x="5574081" y="2452111"/>
            <a:ext cx="5662061" cy="3046988"/>
          </a:xfrm>
          <a:prstGeom prst="rect">
            <a:avLst/>
          </a:prstGeom>
          <a:noFill/>
        </p:spPr>
        <p:txBody>
          <a:bodyPr wrap="square">
            <a:spAutoFit/>
          </a:bodyPr>
          <a:lstStyle/>
          <a:p>
            <a:pPr algn="l">
              <a:buFont typeface="Arial" panose="020B0604020202020204" pitchFamily="34" charset="0"/>
              <a:buChar char="•"/>
            </a:pPr>
            <a:r>
              <a:rPr lang="en-US" sz="2400" dirty="0">
                <a:solidFill>
                  <a:srgbClr val="FF0000"/>
                </a:solidFill>
                <a:latin typeface="Google Sans"/>
              </a:rPr>
              <a:t>HSI Image: </a:t>
            </a:r>
            <a:r>
              <a:rPr lang="en-US" sz="2400" dirty="0">
                <a:latin typeface="Google Sans"/>
              </a:rPr>
              <a:t>Now, picture the same forest scene, but instead of the broad color bands, you have hundreds of narrow, precise spectral bands capturing the unique "fingerprints" of each element. This could reveal subtle variations in plant health, mineral composition, or even air quality.</a:t>
            </a:r>
          </a:p>
        </p:txBody>
      </p:sp>
      <p:pic>
        <p:nvPicPr>
          <p:cNvPr id="1037" name="Picture 13" descr="Image of forest landscape in RGB">
            <a:extLst>
              <a:ext uri="{FF2B5EF4-FFF2-40B4-BE49-F238E27FC236}">
                <a16:creationId xmlns:a16="http://schemas.microsoft.com/office/drawing/2014/main" id="{CB0FD3B7-8788-7083-9A3D-A4944EBBAF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631" y="644745"/>
            <a:ext cx="233362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Image of forest landscape in HSI">
            <a:extLst>
              <a:ext uri="{FF2B5EF4-FFF2-40B4-BE49-F238E27FC236}">
                <a16:creationId xmlns:a16="http://schemas.microsoft.com/office/drawing/2014/main" id="{71D4ADD5-B90E-50A6-E5B0-0901AFAAA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572" y="3227692"/>
            <a:ext cx="2261742" cy="180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337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1BE36-C32A-26CB-DEB3-278C627A662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9C1E78B-4161-577D-C018-796C1BA4742F}"/>
              </a:ext>
            </a:extLst>
          </p:cNvPr>
          <p:cNvSpPr txBox="1"/>
          <p:nvPr/>
        </p:nvSpPr>
        <p:spPr>
          <a:xfrm>
            <a:off x="3443437" y="855930"/>
            <a:ext cx="6097604" cy="830997"/>
          </a:xfrm>
          <a:prstGeom prst="rect">
            <a:avLst/>
          </a:prstGeom>
          <a:noFill/>
        </p:spPr>
        <p:txBody>
          <a:bodyPr wrap="square" rtlCol="0">
            <a:spAutoFit/>
          </a:bodyPr>
          <a:lstStyle>
            <a:defPPr>
              <a:defRPr lang="en-US"/>
            </a:defPPr>
            <a:lvl1pPr>
              <a:defRPr sz="2400" b="1">
                <a:solidFill>
                  <a:schemeClr val="accent1">
                    <a:lumMod val="75000"/>
                  </a:schemeClr>
                </a:solidFill>
                <a:latin typeface="Aharoni" panose="02010803020104030203" pitchFamily="2" charset="-79"/>
                <a:cs typeface="Aharoni" panose="02010803020104030203" pitchFamily="2" charset="-79"/>
              </a:defRPr>
            </a:lvl1pPr>
          </a:lstStyle>
          <a:p>
            <a:r>
              <a:rPr lang="en-US" dirty="0"/>
              <a:t>Nonlinear Manifold Learning- Graph embedding framework</a:t>
            </a:r>
          </a:p>
        </p:txBody>
      </p:sp>
      <p:sp>
        <p:nvSpPr>
          <p:cNvPr id="5" name="TextBox 4">
            <a:extLst>
              <a:ext uri="{FF2B5EF4-FFF2-40B4-BE49-F238E27FC236}">
                <a16:creationId xmlns:a16="http://schemas.microsoft.com/office/drawing/2014/main" id="{7EBE2441-03B5-B197-B740-07BA806625EA}"/>
              </a:ext>
            </a:extLst>
          </p:cNvPr>
          <p:cNvSpPr txBox="1"/>
          <p:nvPr/>
        </p:nvSpPr>
        <p:spPr>
          <a:xfrm>
            <a:off x="2702292" y="2008258"/>
            <a:ext cx="5710188" cy="4524315"/>
          </a:xfrm>
          <a:prstGeom prst="rect">
            <a:avLst/>
          </a:prstGeom>
          <a:noFill/>
        </p:spPr>
        <p:txBody>
          <a:bodyPr wrap="square">
            <a:spAutoFit/>
          </a:bodyPr>
          <a:lstStyle/>
          <a:p>
            <a:pPr marL="285750" indent="-285750">
              <a:buFont typeface="Wingdings" panose="05000000000000000000" pitchFamily="2" charset="2"/>
              <a:buChar char="Ø"/>
            </a:pPr>
            <a:r>
              <a:rPr lang="en-IN" dirty="0"/>
              <a:t>Nonlinear </a:t>
            </a:r>
            <a:r>
              <a:rPr lang="en-IN" dirty="0" err="1"/>
              <a:t>dimenormalization</a:t>
            </a:r>
            <a:r>
              <a:rPr lang="en-IN" dirty="0"/>
              <a:t> reduction algorithms can be adapted to a graph embedding frame to measure the distance between two sample observations.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The affinity functions do not use class label information but rather characterize the </a:t>
            </a:r>
            <a:r>
              <a:rPr lang="en-IN" dirty="0" err="1"/>
              <a:t>neighborhood</a:t>
            </a:r>
            <a:r>
              <a:rPr lang="en-IN" dirty="0"/>
              <a:t> relationships between pairs of points based on feature differences. </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A popular approach to measure affinity between samples xi and </a:t>
            </a:r>
            <a:r>
              <a:rPr lang="en-IN" dirty="0" err="1"/>
              <a:t>xj</a:t>
            </a:r>
            <a:r>
              <a:rPr lang="en-IN" dirty="0"/>
              <a:t> makes use of the heat-kernel.</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r>
              <a:rPr lang="en-IN" dirty="0"/>
              <a:t> Further improvements can be achieved by adapting the scaling parameter chi2 to the local data statistics. </a:t>
            </a:r>
          </a:p>
        </p:txBody>
      </p:sp>
      <p:sp>
        <p:nvSpPr>
          <p:cNvPr id="7" name="TextBox 6">
            <a:extLst>
              <a:ext uri="{FF2B5EF4-FFF2-40B4-BE49-F238E27FC236}">
                <a16:creationId xmlns:a16="http://schemas.microsoft.com/office/drawing/2014/main" id="{1F421E90-5CB4-A2CE-C0D0-6FF22A35D767}"/>
              </a:ext>
            </a:extLst>
          </p:cNvPr>
          <p:cNvSpPr txBox="1"/>
          <p:nvPr/>
        </p:nvSpPr>
        <p:spPr>
          <a:xfrm>
            <a:off x="8412480" y="1962091"/>
            <a:ext cx="3063240" cy="2308324"/>
          </a:xfrm>
          <a:prstGeom prst="rect">
            <a:avLst/>
          </a:prstGeom>
          <a:noFill/>
        </p:spPr>
        <p:txBody>
          <a:bodyPr wrap="square">
            <a:spAutoFit/>
          </a:bodyPr>
          <a:lstStyle/>
          <a:p>
            <a:pPr marL="285750" indent="-285750">
              <a:buFont typeface="Wingdings" panose="05000000000000000000" pitchFamily="2" charset="2"/>
              <a:buChar char="Ø"/>
            </a:pPr>
            <a:r>
              <a:rPr lang="en-IN" dirty="0"/>
              <a:t>Separate affinity matrices dedicated to each source can be used to address disparity in the resulting feature spaces. A simple approach for geospatial image analysis utilizes composite kernels.</a:t>
            </a:r>
          </a:p>
        </p:txBody>
      </p:sp>
    </p:spTree>
    <p:extLst>
      <p:ext uri="{BB962C8B-B14F-4D97-AF65-F5344CB8AC3E}">
        <p14:creationId xmlns:p14="http://schemas.microsoft.com/office/powerpoint/2010/main" val="2687063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1B0A7-CC1C-879C-6A68-91267660233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7A5CFAA-8460-BC2A-37C8-0E899EE60649}"/>
              </a:ext>
            </a:extLst>
          </p:cNvPr>
          <p:cNvSpPr txBox="1"/>
          <p:nvPr/>
        </p:nvSpPr>
        <p:spPr>
          <a:xfrm>
            <a:off x="2514817" y="889843"/>
            <a:ext cx="4405856" cy="5078313"/>
          </a:xfrm>
          <a:prstGeom prst="rect">
            <a:avLst/>
          </a:prstGeom>
          <a:noFill/>
        </p:spPr>
        <p:txBody>
          <a:bodyPr wrap="square">
            <a:spAutoFit/>
          </a:bodyPr>
          <a:lstStyle/>
          <a:p>
            <a:pPr marL="285750" indent="-285750" algn="l">
              <a:buFont typeface="Wingdings" panose="05000000000000000000" pitchFamily="2" charset="2"/>
              <a:buChar char="q"/>
            </a:pPr>
            <a:r>
              <a:rPr lang="en-US" b="1" i="0" dirty="0">
                <a:solidFill>
                  <a:srgbClr val="FF0000"/>
                </a:solidFill>
                <a:effectLst/>
                <a:latin typeface="Google Sans"/>
              </a:rPr>
              <a:t>Nonlinear Dimensionality Reduction (NLDR): </a:t>
            </a:r>
            <a:r>
              <a:rPr lang="en-US" b="1" i="0" dirty="0">
                <a:effectLst/>
                <a:latin typeface="Google Sans"/>
              </a:rPr>
              <a:t>Techniques for transforming high-dimensional data into a lower-dimensional representation while preserving essential structure and relationships.</a:t>
            </a:r>
          </a:p>
          <a:p>
            <a:pPr algn="l"/>
            <a:endParaRPr lang="en-US" b="1" dirty="0">
              <a:latin typeface="Google Sans"/>
            </a:endParaRPr>
          </a:p>
          <a:p>
            <a:r>
              <a:rPr lang="en-US" b="1" i="0" dirty="0">
                <a:effectLst/>
                <a:latin typeface="Google Sans"/>
              </a:rPr>
              <a:t>Some NLDR Techniques are :</a:t>
            </a:r>
          </a:p>
          <a:p>
            <a:r>
              <a:rPr lang="en-US" b="1" dirty="0" err="1">
                <a:latin typeface="Google Sans"/>
              </a:rPr>
              <a:t>Isomap</a:t>
            </a:r>
            <a:r>
              <a:rPr lang="en-US" b="1" dirty="0">
                <a:latin typeface="Google Sans"/>
              </a:rPr>
              <a:t> , t-SNE etc.</a:t>
            </a:r>
            <a:br>
              <a:rPr lang="en-US" b="1" i="0" dirty="0">
                <a:effectLst/>
                <a:latin typeface="Google Sans"/>
              </a:rPr>
            </a:br>
            <a:endParaRPr lang="en-US" b="1" i="0" dirty="0">
              <a:solidFill>
                <a:srgbClr val="FF0000"/>
              </a:solidFill>
              <a:effectLst/>
              <a:latin typeface="Google Sans"/>
            </a:endParaRPr>
          </a:p>
          <a:p>
            <a:pPr marL="285750" indent="-285750" algn="l">
              <a:buFont typeface="Wingdings" panose="05000000000000000000" pitchFamily="2" charset="2"/>
              <a:buChar char="q"/>
            </a:pPr>
            <a:r>
              <a:rPr lang="en-US" b="1" i="0" dirty="0">
                <a:solidFill>
                  <a:srgbClr val="FF0000"/>
                </a:solidFill>
                <a:effectLst/>
                <a:latin typeface="Google Sans"/>
              </a:rPr>
              <a:t>Graph Embedding: </a:t>
            </a:r>
            <a:r>
              <a:rPr lang="en-US" b="1" i="0" dirty="0">
                <a:effectLst/>
                <a:latin typeface="Google Sans"/>
              </a:rPr>
              <a:t>A framework for representing data as a graph, where nodes represent data points and edges represent relationships between them.</a:t>
            </a:r>
          </a:p>
          <a:p>
            <a:pPr algn="l"/>
            <a:endParaRPr lang="en-US" b="1" i="0" dirty="0">
              <a:effectLst/>
              <a:latin typeface="Google Sans"/>
            </a:endParaRPr>
          </a:p>
          <a:p>
            <a:pPr marL="285750" indent="-285750" algn="l">
              <a:buFont typeface="Wingdings" panose="05000000000000000000" pitchFamily="2" charset="2"/>
              <a:buChar char="q"/>
            </a:pPr>
            <a:r>
              <a:rPr lang="en-US" b="1" i="0" dirty="0">
                <a:solidFill>
                  <a:srgbClr val="FF0000"/>
                </a:solidFill>
                <a:effectLst/>
                <a:latin typeface="Google Sans"/>
              </a:rPr>
              <a:t>Affinity Functions: </a:t>
            </a:r>
            <a:r>
              <a:rPr lang="en-US" b="1" i="0" dirty="0">
                <a:effectLst/>
                <a:latin typeface="Google Sans"/>
              </a:rPr>
              <a:t>Measures of similarity or distance between data points, used to construct the graph in graph embedding.</a:t>
            </a:r>
          </a:p>
        </p:txBody>
      </p:sp>
      <p:sp>
        <p:nvSpPr>
          <p:cNvPr id="8" name="TextBox 7">
            <a:extLst>
              <a:ext uri="{FF2B5EF4-FFF2-40B4-BE49-F238E27FC236}">
                <a16:creationId xmlns:a16="http://schemas.microsoft.com/office/drawing/2014/main" id="{104A855C-A6E4-BFC6-3303-4DA869F18A1D}"/>
              </a:ext>
            </a:extLst>
          </p:cNvPr>
          <p:cNvSpPr txBox="1"/>
          <p:nvPr/>
        </p:nvSpPr>
        <p:spPr>
          <a:xfrm>
            <a:off x="6612556" y="767645"/>
            <a:ext cx="5031606" cy="2031325"/>
          </a:xfrm>
          <a:prstGeom prst="rect">
            <a:avLst/>
          </a:prstGeom>
          <a:noFill/>
        </p:spPr>
        <p:txBody>
          <a:bodyPr wrap="square">
            <a:spAutoFit/>
          </a:bodyPr>
          <a:lstStyle/>
          <a:p>
            <a:pPr algn="l"/>
            <a:r>
              <a:rPr lang="en-US" b="0" i="1" dirty="0">
                <a:solidFill>
                  <a:schemeClr val="accent1">
                    <a:lumMod val="75000"/>
                  </a:schemeClr>
                </a:solidFill>
                <a:effectLst/>
                <a:latin typeface="Google Sans"/>
              </a:rPr>
              <a:t>Swiss Roll:</a:t>
            </a:r>
          </a:p>
          <a:p>
            <a:pPr algn="l">
              <a:buFont typeface="Arial" panose="020B0604020202020204" pitchFamily="34" charset="0"/>
              <a:buChar char="•"/>
            </a:pPr>
            <a:r>
              <a:rPr lang="en-US" b="0" i="1" dirty="0">
                <a:solidFill>
                  <a:schemeClr val="accent1">
                    <a:lumMod val="75000"/>
                  </a:schemeClr>
                </a:solidFill>
                <a:effectLst/>
                <a:latin typeface="Google Sans"/>
              </a:rPr>
              <a:t>Imagine: A long, thin sheet of dough rolled up like a cinnamon roll, forming a spiral shape with many twists and turns.</a:t>
            </a:r>
          </a:p>
          <a:p>
            <a:pPr algn="l">
              <a:buFont typeface="Arial" panose="020B0604020202020204" pitchFamily="34" charset="0"/>
              <a:buChar char="•"/>
            </a:pPr>
            <a:r>
              <a:rPr lang="en-US" b="0" i="1" dirty="0">
                <a:solidFill>
                  <a:schemeClr val="accent1">
                    <a:lumMod val="75000"/>
                  </a:schemeClr>
                </a:solidFill>
                <a:effectLst/>
                <a:latin typeface="Google Sans"/>
              </a:rPr>
              <a:t>Visualize: N</a:t>
            </a:r>
            <a:r>
              <a:rPr lang="en-US" i="1" dirty="0">
                <a:solidFill>
                  <a:schemeClr val="accent1">
                    <a:lumMod val="75000"/>
                  </a:schemeClr>
                </a:solidFill>
                <a:latin typeface="Google Sans"/>
              </a:rPr>
              <a:t>LDR </a:t>
            </a:r>
            <a:r>
              <a:rPr lang="en-US" b="0" i="1" dirty="0">
                <a:solidFill>
                  <a:schemeClr val="accent1">
                    <a:lumMod val="75000"/>
                  </a:schemeClr>
                </a:solidFill>
                <a:effectLst/>
                <a:latin typeface="Google Sans"/>
              </a:rPr>
              <a:t>algorithms "unroll" this </a:t>
            </a:r>
            <a:r>
              <a:rPr lang="en-US" b="0" i="1" dirty="0" err="1">
                <a:solidFill>
                  <a:schemeClr val="accent1">
                    <a:lumMod val="75000"/>
                  </a:schemeClr>
                </a:solidFill>
                <a:effectLst/>
                <a:latin typeface="Google Sans"/>
              </a:rPr>
              <a:t>swiss</a:t>
            </a:r>
            <a:r>
              <a:rPr lang="en-US" b="0" i="1" dirty="0">
                <a:solidFill>
                  <a:schemeClr val="accent1">
                    <a:lumMod val="75000"/>
                  </a:schemeClr>
                </a:solidFill>
                <a:effectLst/>
                <a:latin typeface="Google Sans"/>
              </a:rPr>
              <a:t> roll, flattening it onto a 2D plane while preserving the relationships between points.</a:t>
            </a:r>
          </a:p>
        </p:txBody>
      </p:sp>
      <p:pic>
        <p:nvPicPr>
          <p:cNvPr id="5122" name="Picture 2">
            <a:extLst>
              <a:ext uri="{FF2B5EF4-FFF2-40B4-BE49-F238E27FC236}">
                <a16:creationId xmlns:a16="http://schemas.microsoft.com/office/drawing/2014/main" id="{01D22321-8ECE-1402-6EF8-C22651B05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5311" y="3427553"/>
            <a:ext cx="1666573" cy="166657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emon and Ricotta Swiss Roll – Retired Bloke on Food n stuff">
            <a:extLst>
              <a:ext uri="{FF2B5EF4-FFF2-40B4-BE49-F238E27FC236}">
                <a16:creationId xmlns:a16="http://schemas.microsoft.com/office/drawing/2014/main" id="{94ED606F-2ACB-5FF4-ECF2-43329F645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5406" y="3427552"/>
            <a:ext cx="1981419" cy="166657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BCB63FB4-5FB2-917B-2912-ADD138BC87B2}"/>
              </a:ext>
            </a:extLst>
          </p:cNvPr>
          <p:cNvCxnSpPr/>
          <p:nvPr/>
        </p:nvCxnSpPr>
        <p:spPr>
          <a:xfrm>
            <a:off x="9127755" y="4294127"/>
            <a:ext cx="478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858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7D9D-2D07-2DB7-F3D4-2F557023ADB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F082897-CF20-1C1D-52C1-0C931C29E5A1}"/>
              </a:ext>
            </a:extLst>
          </p:cNvPr>
          <p:cNvSpPr txBox="1"/>
          <p:nvPr/>
        </p:nvSpPr>
        <p:spPr>
          <a:xfrm>
            <a:off x="3250932" y="520088"/>
            <a:ext cx="6097604" cy="3477875"/>
          </a:xfrm>
          <a:prstGeom prst="rect">
            <a:avLst/>
          </a:prstGeom>
          <a:noFill/>
        </p:spPr>
        <p:txBody>
          <a:bodyPr wrap="square">
            <a:spAutoFit/>
          </a:bodyPr>
          <a:lstStyle/>
          <a:p>
            <a:pPr marL="285750" indent="-285750" algn="l">
              <a:buFont typeface="Wingdings" panose="05000000000000000000" pitchFamily="2" charset="2"/>
              <a:buChar char="q"/>
            </a:pPr>
            <a:r>
              <a:rPr lang="en-US" b="1" i="0" dirty="0">
                <a:solidFill>
                  <a:srgbClr val="FF0000"/>
                </a:solidFill>
                <a:effectLst/>
                <a:latin typeface="Google Sans"/>
              </a:rPr>
              <a:t>Heat Kernel: </a:t>
            </a:r>
            <a:r>
              <a:rPr lang="en-US" b="0" i="0" dirty="0">
                <a:effectLst/>
                <a:latin typeface="Google Sans"/>
              </a:rPr>
              <a:t>A popular affinity function that measures similarity based on the Euclidean distance between points, with a scaling parameter to control the "smoothness" of the similarity scores.</a:t>
            </a:r>
          </a:p>
          <a:p>
            <a:pPr marL="285750" indent="-285750" algn="l">
              <a:buFont typeface="Wingdings" panose="05000000000000000000" pitchFamily="2" charset="2"/>
              <a:buChar char="q"/>
            </a:pPr>
            <a:r>
              <a:rPr lang="en-US" b="1" i="0" dirty="0">
                <a:solidFill>
                  <a:srgbClr val="FF0000"/>
                </a:solidFill>
                <a:effectLst/>
                <a:latin typeface="Google Sans"/>
              </a:rPr>
              <a:t>Local Data Statistics: </a:t>
            </a:r>
            <a:r>
              <a:rPr lang="en-US" b="0" i="0" dirty="0">
                <a:effectLst/>
                <a:latin typeface="Google Sans"/>
              </a:rPr>
              <a:t>Incorporating </a:t>
            </a:r>
            <a:r>
              <a:rPr lang="en-US" sz="2000" b="0" i="0" dirty="0">
                <a:effectLst/>
                <a:latin typeface="Google Sans"/>
              </a:rPr>
              <a:t>local</a:t>
            </a:r>
            <a:r>
              <a:rPr lang="en-US" b="0" i="0" dirty="0">
                <a:effectLst/>
                <a:latin typeface="Google Sans"/>
              </a:rPr>
              <a:t> data characteristics (e.g., density, variance) can improve affinity measures.</a:t>
            </a:r>
          </a:p>
          <a:p>
            <a:pPr marL="285750" indent="-285750" algn="l">
              <a:buFont typeface="Wingdings" panose="05000000000000000000" pitchFamily="2" charset="2"/>
              <a:buChar char="q"/>
            </a:pPr>
            <a:r>
              <a:rPr lang="en-US" b="0" i="0" dirty="0">
                <a:solidFill>
                  <a:srgbClr val="FF0000"/>
                </a:solidFill>
                <a:effectLst/>
                <a:latin typeface="Google Sans"/>
              </a:rPr>
              <a:t>Multiple Sources and Disparity- </a:t>
            </a:r>
            <a:r>
              <a:rPr lang="en-US" b="1" i="0" dirty="0">
                <a:solidFill>
                  <a:srgbClr val="FF0000"/>
                </a:solidFill>
                <a:effectLst/>
                <a:latin typeface="Google Sans"/>
              </a:rPr>
              <a:t>ANCHOR BOXING</a:t>
            </a:r>
            <a:r>
              <a:rPr lang="en-US" b="0" i="0" dirty="0">
                <a:solidFill>
                  <a:srgbClr val="FF0000"/>
                </a:solidFill>
                <a:effectLst/>
                <a:latin typeface="Google Sans"/>
              </a:rPr>
              <a:t>: </a:t>
            </a:r>
            <a:r>
              <a:rPr lang="en-US" b="0" i="0" dirty="0">
                <a:effectLst/>
                <a:latin typeface="Google Sans"/>
              </a:rPr>
              <a:t>When combining data from multiple sources, separate affinity matrices can </a:t>
            </a:r>
            <a:r>
              <a:rPr lang="en-US" sz="2000" b="0" i="0" dirty="0">
                <a:effectLst/>
                <a:latin typeface="Google Sans"/>
              </a:rPr>
              <a:t>handle</a:t>
            </a:r>
            <a:r>
              <a:rPr lang="en-US" b="0" i="0" dirty="0">
                <a:effectLst/>
                <a:latin typeface="Google Sans"/>
              </a:rPr>
              <a:t> differences in feature spaces.</a:t>
            </a:r>
          </a:p>
          <a:p>
            <a:pPr marL="285750" indent="-285750" algn="l">
              <a:buFont typeface="Wingdings" panose="05000000000000000000" pitchFamily="2" charset="2"/>
              <a:buChar char="q"/>
            </a:pPr>
            <a:r>
              <a:rPr lang="en-US" sz="2000" b="1" i="0" dirty="0">
                <a:solidFill>
                  <a:srgbClr val="FF0000"/>
                </a:solidFill>
                <a:effectLst/>
                <a:latin typeface="Google Sans"/>
              </a:rPr>
              <a:t>Composite Kernels: </a:t>
            </a:r>
            <a:r>
              <a:rPr lang="en-US" b="0" i="0" dirty="0">
                <a:effectLst/>
                <a:latin typeface="Google Sans"/>
              </a:rPr>
              <a:t>Combining multiple kernels (e.g., heat kernel, spatial kernel) can enhance analysis, especially for geospatial imagery.</a:t>
            </a:r>
          </a:p>
        </p:txBody>
      </p:sp>
    </p:spTree>
    <p:extLst>
      <p:ext uri="{BB962C8B-B14F-4D97-AF65-F5344CB8AC3E}">
        <p14:creationId xmlns:p14="http://schemas.microsoft.com/office/powerpoint/2010/main" val="1695497630"/>
      </p:ext>
    </p:extLst>
  </p:cSld>
  <p:clrMapOvr>
    <a:masterClrMapping/>
  </p:clrMapOvr>
</p:sld>
</file>

<file path=ppt/theme/theme1.xml><?xml version="1.0" encoding="utf-8"?>
<a:theme xmlns:a="http://schemas.openxmlformats.org/drawingml/2006/main" name="Cover and End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632">
      <a:dk1>
        <a:sysClr val="windowText" lastClr="000000"/>
      </a:dk1>
      <a:lt1>
        <a:sysClr val="window" lastClr="FFFFFF"/>
      </a:lt1>
      <a:dk2>
        <a:srgbClr val="1F497D"/>
      </a:dk2>
      <a:lt2>
        <a:srgbClr val="EEECE1"/>
      </a:lt2>
      <a:accent1>
        <a:srgbClr val="DD8BFF"/>
      </a:accent1>
      <a:accent2>
        <a:srgbClr val="B58C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32">
      <a:dk1>
        <a:sysClr val="windowText" lastClr="000000"/>
      </a:dk1>
      <a:lt1>
        <a:sysClr val="window" lastClr="FFFFFF"/>
      </a:lt1>
      <a:dk2>
        <a:srgbClr val="1F497D"/>
      </a:dk2>
      <a:lt2>
        <a:srgbClr val="EEECE1"/>
      </a:lt2>
      <a:accent1>
        <a:srgbClr val="DD8BFF"/>
      </a:accent1>
      <a:accent2>
        <a:srgbClr val="B57BFF"/>
      </a:accent2>
      <a:accent3>
        <a:srgbClr val="A178FF"/>
      </a:accent3>
      <a:accent4>
        <a:srgbClr val="888FFF"/>
      </a:accent4>
      <a:accent5>
        <a:srgbClr val="86AAFF"/>
      </a:accent5>
      <a:accent6>
        <a:srgbClr val="83D7FF"/>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5537</TotalTime>
  <Words>2978</Words>
  <Application>Microsoft Office PowerPoint</Application>
  <PresentationFormat>Widescreen</PresentationFormat>
  <Paragraphs>239</Paragraphs>
  <Slides>40</Slides>
  <Notes>0</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40</vt:i4>
      </vt:variant>
    </vt:vector>
  </HeadingPairs>
  <TitlesOfParts>
    <vt:vector size="57" baseType="lpstr">
      <vt:lpstr>Aharoni</vt:lpstr>
      <vt:lpstr>-apple-system</vt:lpstr>
      <vt:lpstr>Arial</vt:lpstr>
      <vt:lpstr>Calibri</vt:lpstr>
      <vt:lpstr>Cambria Math</vt:lpstr>
      <vt:lpstr>Courier New</vt:lpstr>
      <vt:lpstr>Google Sans</vt:lpstr>
      <vt:lpstr>Helvetica Neue</vt:lpstr>
      <vt:lpstr>SFMono-Regular</vt:lpstr>
      <vt:lpstr>Söhne</vt:lpstr>
      <vt:lpstr>Söhne Mono</vt:lpstr>
      <vt:lpstr>source-serif-pro</vt:lpstr>
      <vt:lpstr>Studio-Feixen-Sans</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Pallab Sarkar</cp:lastModifiedBy>
  <cp:revision>146</cp:revision>
  <dcterms:created xsi:type="dcterms:W3CDTF">2020-01-20T05:08:25Z</dcterms:created>
  <dcterms:modified xsi:type="dcterms:W3CDTF">2024-02-24T18:17:25Z</dcterms:modified>
</cp:coreProperties>
</file>